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4"/>
  </p:notesMasterIdLst>
  <p:sldIdLst>
    <p:sldId id="256" r:id="rId2"/>
    <p:sldId id="278" r:id="rId3"/>
    <p:sldId id="279" r:id="rId4"/>
    <p:sldId id="297" r:id="rId5"/>
    <p:sldId id="301" r:id="rId6"/>
    <p:sldId id="299" r:id="rId7"/>
    <p:sldId id="319" r:id="rId8"/>
    <p:sldId id="316" r:id="rId9"/>
    <p:sldId id="317" r:id="rId10"/>
    <p:sldId id="318" r:id="rId11"/>
    <p:sldId id="315" r:id="rId12"/>
    <p:sldId id="300" r:id="rId13"/>
    <p:sldId id="303" r:id="rId14"/>
    <p:sldId id="307" r:id="rId15"/>
    <p:sldId id="304" r:id="rId16"/>
    <p:sldId id="305" r:id="rId17"/>
    <p:sldId id="306" r:id="rId18"/>
    <p:sldId id="308" r:id="rId19"/>
    <p:sldId id="313" r:id="rId20"/>
    <p:sldId id="320" r:id="rId21"/>
    <p:sldId id="310" r:id="rId22"/>
    <p:sldId id="31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1" autoAdjust="0"/>
    <p:restoredTop sz="94660"/>
  </p:normalViewPr>
  <p:slideViewPr>
    <p:cSldViewPr>
      <p:cViewPr varScale="1">
        <p:scale>
          <a:sx n="87" d="100"/>
          <a:sy n="87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C8264-2C0C-406C-979B-E7B94F6D87C8}" type="datetimeFigureOut">
              <a:rPr lang="en-US"/>
              <a:t>1/9/19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2B2DF-E4AA-458B-A346-1815702622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6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90601 CRN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27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C3181D7-1368-48AD-9007-9465AEC32337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72B0AE-93AB-4B85-A532-19DCCF0C2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81D7-1368-48AD-9007-9465AEC32337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B0AE-93AB-4B85-A532-19DCCF0C2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C3181D7-1368-48AD-9007-9465AEC32337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472B0AE-93AB-4B85-A532-19DCCF0C2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81D7-1368-48AD-9007-9465AEC32337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72B0AE-93AB-4B85-A532-19DCCF0C2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81D7-1368-48AD-9007-9465AEC32337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472B0AE-93AB-4B85-A532-19DCCF0C2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C3181D7-1368-48AD-9007-9465AEC32337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472B0AE-93AB-4B85-A532-19DCCF0C2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C3181D7-1368-48AD-9007-9465AEC32337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472B0AE-93AB-4B85-A532-19DCCF0C2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81D7-1368-48AD-9007-9465AEC32337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72B0AE-93AB-4B85-A532-19DCCF0C2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81D7-1368-48AD-9007-9465AEC32337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72B0AE-93AB-4B85-A532-19DCCF0C2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81D7-1368-48AD-9007-9465AEC32337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72B0AE-93AB-4B85-A532-19DCCF0C2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C3181D7-1368-48AD-9007-9465AEC32337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472B0AE-93AB-4B85-A532-19DCCF0C2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C3181D7-1368-48AD-9007-9465AEC32337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472B0AE-93AB-4B85-A532-19DCCF0C2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youtube.com/watch?v=pzA69MZHPhU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886200"/>
            <a:ext cx="6019800" cy="1828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Model United Nations </a:t>
            </a:r>
            <a:r>
              <a:rPr lang="en-US" dirty="0" err="1" smtClean="0"/>
              <a:t>Italymun</a:t>
            </a:r>
            <a:r>
              <a:rPr lang="en-US" dirty="0" smtClean="0"/>
              <a:t> workshops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6050037"/>
            <a:ext cx="6553200" cy="685800"/>
          </a:xfrm>
        </p:spPr>
        <p:txBody>
          <a:bodyPr>
            <a:normAutofit/>
          </a:bodyPr>
          <a:lstStyle/>
          <a:p>
            <a:r>
              <a:rPr lang="en-US"/>
              <a:t>  </a:t>
            </a:r>
            <a:r>
              <a:rPr lang="en-US" smtClean="0"/>
              <a:t>               Cicognini</a:t>
            </a:r>
            <a:r>
              <a:rPr lang="en-US" dirty="0" smtClean="0"/>
              <a:t> High School</a:t>
            </a:r>
            <a:endParaRPr lang="en-US" dirty="0"/>
          </a:p>
        </p:txBody>
      </p:sp>
      <p:sp>
        <p:nvSpPr>
          <p:cNvPr id="160772" name="AutoShape 4" descr="http://youracademicinsight.com/wp-content/uploads/2014/01/ONU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ONU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600200"/>
            <a:ext cx="3505200" cy="2628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6172200"/>
            <a:ext cx="137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Day 2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800600" cy="4724400"/>
          </a:xfrm>
        </p:spPr>
        <p:txBody>
          <a:bodyPr>
            <a:normAutofit/>
          </a:bodyPr>
          <a:lstStyle/>
          <a:p>
            <a:pPr marL="685800" lvl="2" indent="0">
              <a:buNone/>
            </a:pPr>
            <a:endParaRPr lang="en-US" sz="2400" dirty="0" smtClean="0"/>
          </a:p>
          <a:p>
            <a:r>
              <a:rPr lang="en-US" sz="2800" dirty="0" smtClean="0"/>
              <a:t>Question 5 – New Solutions to the Topic</a:t>
            </a:r>
            <a:endParaRPr lang="en-US" sz="2800" dirty="0"/>
          </a:p>
          <a:p>
            <a:pPr lvl="2"/>
            <a:r>
              <a:rPr lang="en-US" sz="2400" dirty="0" smtClean="0"/>
              <a:t>Brainstorm </a:t>
            </a:r>
            <a:r>
              <a:rPr lang="en-US" sz="2400" dirty="0"/>
              <a:t>potential solutions or ways to address your topic/issue/</a:t>
            </a:r>
            <a:r>
              <a:rPr lang="en-US" sz="2400" dirty="0" smtClean="0"/>
              <a:t>problem</a:t>
            </a:r>
          </a:p>
          <a:p>
            <a:pPr lvl="3"/>
            <a:r>
              <a:rPr lang="en-US" sz="2100" dirty="0" smtClean="0"/>
              <a:t>Authorizing the use of force to restore peace and security</a:t>
            </a:r>
          </a:p>
          <a:p>
            <a:pPr lvl="3"/>
            <a:r>
              <a:rPr lang="en-US" sz="2100" dirty="0" smtClean="0"/>
              <a:t>Empowering a monitoring regime</a:t>
            </a:r>
          </a:p>
          <a:p>
            <a:pPr lvl="3"/>
            <a:endParaRPr lang="en-US" sz="1700" dirty="0"/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043" y="2057400"/>
            <a:ext cx="351465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85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990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Creating the </a:t>
            </a:r>
            <a:r>
              <a:rPr lang="en-US" sz="4000" dirty="0"/>
              <a:t>Research </a:t>
            </a:r>
            <a:r>
              <a:rPr lang="en-US" sz="4000" dirty="0" smtClean="0"/>
              <a:t>Plan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6477000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Please take out the </a:t>
            </a:r>
            <a:r>
              <a:rPr lang="en-US" sz="2400" dirty="0"/>
              <a:t>r</a:t>
            </a:r>
            <a:r>
              <a:rPr lang="en-US" sz="2400" dirty="0" smtClean="0"/>
              <a:t>esearch handout                    by Joseph </a:t>
            </a:r>
            <a:r>
              <a:rPr lang="en-US" sz="2400" dirty="0" err="1" smtClean="0"/>
              <a:t>Scollo</a:t>
            </a:r>
            <a:r>
              <a:rPr lang="en-US" sz="2400" dirty="0" smtClean="0"/>
              <a:t> on your computers</a:t>
            </a:r>
          </a:p>
          <a:p>
            <a:pPr lvl="1"/>
            <a:r>
              <a:rPr lang="en-US" sz="2100" dirty="0" smtClean="0"/>
              <a:t>Review document with students</a:t>
            </a:r>
          </a:p>
          <a:p>
            <a:endParaRPr lang="en-US" sz="2400" dirty="0" smtClean="0"/>
          </a:p>
          <a:p>
            <a:r>
              <a:rPr lang="en-US" sz="2400" dirty="0" smtClean="0"/>
              <a:t>Please open your committee’s                background guide</a:t>
            </a:r>
          </a:p>
          <a:p>
            <a:endParaRPr lang="en-US" sz="2400" dirty="0"/>
          </a:p>
          <a:p>
            <a:r>
              <a:rPr lang="en-US" sz="2400" dirty="0" smtClean="0"/>
              <a:t>Please open a Word or Google                        Doc to take notes and to create                      your research plan</a:t>
            </a:r>
            <a:endParaRPr lang="en-US" sz="2400" dirty="0"/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895600"/>
            <a:ext cx="3910647" cy="25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46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Executing Research Plan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382000" cy="480060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Activity</a:t>
            </a:r>
            <a:endParaRPr lang="en-US" sz="2400" dirty="0"/>
          </a:p>
          <a:p>
            <a:pPr lvl="2"/>
            <a:r>
              <a:rPr lang="en-US" sz="2400" dirty="0" smtClean="0"/>
              <a:t>Assign students a country to </a:t>
            </a:r>
            <a:r>
              <a:rPr lang="en-US" sz="2400" dirty="0" smtClean="0"/>
              <a:t>represent</a:t>
            </a:r>
          </a:p>
          <a:p>
            <a:pPr lvl="2"/>
            <a:r>
              <a:rPr lang="en-US" sz="2400" dirty="0"/>
              <a:t>Articulate resources to research each part of outline</a:t>
            </a:r>
          </a:p>
          <a:p>
            <a:pPr lvl="2"/>
            <a:r>
              <a:rPr lang="en-US" dirty="0" smtClean="0"/>
              <a:t>Create </a:t>
            </a:r>
            <a:r>
              <a:rPr lang="en-US" dirty="0"/>
              <a:t>a document listing the 5 questions and all information relevant that answers them</a:t>
            </a:r>
          </a:p>
          <a:p>
            <a:pPr lvl="2"/>
            <a:endParaRPr lang="en-US" sz="2000" dirty="0"/>
          </a:p>
          <a:p>
            <a:pPr lvl="0"/>
            <a:r>
              <a:rPr lang="en-US" sz="3200" dirty="0"/>
              <a:t>Feedback</a:t>
            </a:r>
            <a:endParaRPr lang="en-US" sz="2800" dirty="0"/>
          </a:p>
          <a:p>
            <a:pPr lvl="2"/>
            <a:r>
              <a:rPr lang="en-US" sz="2500" dirty="0" smtClean="0"/>
              <a:t>Advisor circulates </a:t>
            </a:r>
            <a:r>
              <a:rPr lang="en-US" sz="2500" dirty="0"/>
              <a:t>and offer help and feedback</a:t>
            </a:r>
            <a:endParaRPr lang="en-US" sz="2100" dirty="0"/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4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Writing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828800"/>
            <a:ext cx="5105400" cy="4572000"/>
          </a:xfrm>
        </p:spPr>
        <p:txBody>
          <a:bodyPr>
            <a:normAutofit fontScale="92500"/>
          </a:bodyPr>
          <a:lstStyle/>
          <a:p>
            <a:r>
              <a:rPr lang="en-US" sz="3100" dirty="0" smtClean="0"/>
              <a:t>MUN Speeches are </a:t>
            </a:r>
            <a:r>
              <a:rPr lang="en-US" sz="3100" dirty="0" smtClean="0"/>
              <a:t>                60 </a:t>
            </a:r>
            <a:r>
              <a:rPr lang="en-US" sz="3100" dirty="0" smtClean="0"/>
              <a:t>seconds to 90 </a:t>
            </a:r>
            <a:r>
              <a:rPr lang="en-US" sz="3100" dirty="0" smtClean="0"/>
              <a:t>seconds</a:t>
            </a:r>
            <a:endParaRPr lang="en-US" sz="3100" dirty="0" smtClean="0"/>
          </a:p>
          <a:p>
            <a:endParaRPr lang="en-US" sz="3100" dirty="0"/>
          </a:p>
          <a:p>
            <a:r>
              <a:rPr lang="en-US" sz="3100" dirty="0" smtClean="0"/>
              <a:t>Important things to note</a:t>
            </a:r>
          </a:p>
          <a:p>
            <a:pPr lvl="2"/>
            <a:r>
              <a:rPr lang="en-US" sz="2500" dirty="0" smtClean="0"/>
              <a:t>Make a clear point</a:t>
            </a:r>
          </a:p>
          <a:p>
            <a:pPr lvl="2"/>
            <a:r>
              <a:rPr lang="en-US" sz="2500" dirty="0" smtClean="0"/>
              <a:t>Provide a story/narrative</a:t>
            </a:r>
          </a:p>
          <a:p>
            <a:pPr lvl="2"/>
            <a:r>
              <a:rPr lang="en-US" sz="2500" dirty="0" smtClean="0"/>
              <a:t>Provide rational, logical reasoning</a:t>
            </a:r>
          </a:p>
          <a:p>
            <a:pPr lvl="2"/>
            <a:r>
              <a:rPr lang="en-US" sz="2500" dirty="0" smtClean="0"/>
              <a:t>Provide evidence</a:t>
            </a:r>
          </a:p>
          <a:p>
            <a:pPr lvl="2"/>
            <a:r>
              <a:rPr lang="en-US" sz="2500" dirty="0" smtClean="0"/>
              <a:t>Use transitions</a:t>
            </a:r>
          </a:p>
          <a:p>
            <a:pPr lvl="2"/>
            <a:r>
              <a:rPr lang="en-US" sz="2500" dirty="0" smtClean="0"/>
              <a:t>Provide a call to action</a:t>
            </a:r>
          </a:p>
          <a:p>
            <a:endParaRPr lang="en-US" sz="3100" dirty="0"/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47" y="1676400"/>
            <a:ext cx="397575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51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Writing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21205"/>
            <a:ext cx="8153400" cy="4860595"/>
          </a:xfrm>
        </p:spPr>
        <p:txBody>
          <a:bodyPr>
            <a:normAutofit/>
          </a:bodyPr>
          <a:lstStyle/>
          <a:p>
            <a:r>
              <a:rPr lang="en-US" sz="3100" dirty="0" smtClean="0"/>
              <a:t>3 Elements of Speeches</a:t>
            </a:r>
            <a:endParaRPr lang="en-US" sz="2400" dirty="0" smtClean="0"/>
          </a:p>
          <a:p>
            <a:pPr lvl="2"/>
            <a:r>
              <a:rPr lang="en-US" sz="2400" dirty="0" smtClean="0"/>
              <a:t>Structure – intro, story frame, thesis, rationale, evidence, transitions, tie back, call to action</a:t>
            </a:r>
            <a:endParaRPr lang="en-US" sz="2400" dirty="0" smtClean="0"/>
          </a:p>
          <a:p>
            <a:pPr lvl="2"/>
            <a:r>
              <a:rPr lang="en-US" sz="2400" dirty="0" smtClean="0"/>
              <a:t>Content – that which fills out the structure</a:t>
            </a:r>
            <a:endParaRPr lang="en-US" sz="2400" dirty="0" smtClean="0"/>
          </a:p>
          <a:p>
            <a:pPr lvl="2"/>
            <a:r>
              <a:rPr lang="en-US" sz="2400" dirty="0" smtClean="0"/>
              <a:t>Delivery – vocals, body language, eye contact</a:t>
            </a:r>
            <a:endParaRPr lang="en-US" sz="2400" dirty="0" smtClean="0"/>
          </a:p>
          <a:p>
            <a:pPr lvl="2"/>
            <a:endParaRPr lang="en-US" sz="2000" dirty="0"/>
          </a:p>
          <a:p>
            <a:r>
              <a:rPr lang="en-US" sz="3000" dirty="0" smtClean="0"/>
              <a:t>2 Types of Speeches for MUN</a:t>
            </a:r>
          </a:p>
          <a:p>
            <a:pPr lvl="2"/>
            <a:r>
              <a:rPr lang="en-US" sz="2400" dirty="0" smtClean="0"/>
              <a:t>Topic Importance speech</a:t>
            </a:r>
          </a:p>
          <a:p>
            <a:pPr lvl="2"/>
            <a:r>
              <a:rPr lang="en-US" sz="2400" dirty="0"/>
              <a:t>P</a:t>
            </a:r>
            <a:r>
              <a:rPr lang="en-US" sz="2400" dirty="0" smtClean="0"/>
              <a:t>roblem </a:t>
            </a:r>
            <a:r>
              <a:rPr lang="en-US" sz="2400" dirty="0"/>
              <a:t>solution </a:t>
            </a:r>
            <a:r>
              <a:rPr lang="en-US" sz="2400" dirty="0" smtClean="0"/>
              <a:t>speech</a:t>
            </a:r>
            <a:endParaRPr lang="en-US" sz="2000" dirty="0"/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6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Writing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153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3100" dirty="0" smtClean="0"/>
              <a:t>Topic Importance Speech Template</a:t>
            </a:r>
            <a:endParaRPr lang="en-US" sz="2400" dirty="0"/>
          </a:p>
          <a:p>
            <a:pPr lvl="2"/>
            <a:r>
              <a:rPr lang="en-US" sz="2500" dirty="0"/>
              <a:t>Intro story frame of your problem/</a:t>
            </a:r>
            <a:r>
              <a:rPr lang="en-US" sz="2500" dirty="0" smtClean="0"/>
              <a:t>topic</a:t>
            </a:r>
            <a:endParaRPr lang="en-US" sz="1800" dirty="0"/>
          </a:p>
          <a:p>
            <a:pPr lvl="2"/>
            <a:r>
              <a:rPr lang="en-US" sz="2500" dirty="0" smtClean="0"/>
              <a:t>Transition</a:t>
            </a:r>
          </a:p>
          <a:p>
            <a:pPr lvl="2"/>
            <a:r>
              <a:rPr lang="en-US" sz="2500" dirty="0" smtClean="0"/>
              <a:t>Thesis/Main Point </a:t>
            </a:r>
            <a:r>
              <a:rPr lang="en-US" sz="2500" dirty="0"/>
              <a:t>– statement of topic importance</a:t>
            </a:r>
            <a:endParaRPr lang="en-US" sz="2100" dirty="0"/>
          </a:p>
          <a:p>
            <a:pPr lvl="2"/>
            <a:r>
              <a:rPr lang="en-US" sz="2500" dirty="0" smtClean="0"/>
              <a:t>Body</a:t>
            </a:r>
          </a:p>
          <a:p>
            <a:pPr lvl="3"/>
            <a:r>
              <a:rPr lang="en-US" sz="2200" dirty="0"/>
              <a:t>R</a:t>
            </a:r>
            <a:r>
              <a:rPr lang="en-US" sz="2200" dirty="0" smtClean="0"/>
              <a:t>eason</a:t>
            </a:r>
            <a:r>
              <a:rPr lang="en-US" sz="2200" dirty="0"/>
              <a:t>/claim why topic is </a:t>
            </a:r>
            <a:r>
              <a:rPr lang="en-US" sz="2200" dirty="0" smtClean="0"/>
              <a:t>important</a:t>
            </a:r>
            <a:endParaRPr lang="en-US" sz="2200" dirty="0"/>
          </a:p>
          <a:p>
            <a:pPr lvl="3"/>
            <a:r>
              <a:rPr lang="en-US" sz="2200" dirty="0" smtClean="0"/>
              <a:t>Elaboration</a:t>
            </a:r>
          </a:p>
          <a:p>
            <a:pPr lvl="3"/>
            <a:r>
              <a:rPr lang="en-US" sz="2200" dirty="0" smtClean="0"/>
              <a:t>Evidence </a:t>
            </a:r>
            <a:r>
              <a:rPr lang="en-US" sz="2200" dirty="0"/>
              <a:t>supporting </a:t>
            </a:r>
            <a:r>
              <a:rPr lang="en-US" sz="2200" dirty="0" smtClean="0"/>
              <a:t>claim</a:t>
            </a:r>
            <a:endParaRPr lang="en-US" sz="2500" dirty="0" smtClean="0"/>
          </a:p>
          <a:p>
            <a:pPr lvl="2"/>
            <a:r>
              <a:rPr lang="en-US" sz="2500" dirty="0" smtClean="0"/>
              <a:t>Transition</a:t>
            </a:r>
          </a:p>
          <a:p>
            <a:pPr lvl="2"/>
            <a:r>
              <a:rPr lang="en-US" sz="2500" dirty="0" smtClean="0"/>
              <a:t>Close</a:t>
            </a:r>
          </a:p>
          <a:p>
            <a:pPr lvl="3"/>
            <a:r>
              <a:rPr lang="en-US" sz="2200" dirty="0"/>
              <a:t>R</a:t>
            </a:r>
            <a:r>
              <a:rPr lang="en-US" sz="2200" dirty="0" smtClean="0"/>
              <a:t>estatement </a:t>
            </a:r>
            <a:r>
              <a:rPr lang="en-US" sz="2200" dirty="0"/>
              <a:t>of </a:t>
            </a:r>
            <a:r>
              <a:rPr lang="en-US" sz="2200" dirty="0" smtClean="0"/>
              <a:t>thesis</a:t>
            </a:r>
            <a:endParaRPr lang="en-US" sz="2200" dirty="0"/>
          </a:p>
          <a:p>
            <a:pPr lvl="3"/>
            <a:r>
              <a:rPr lang="en-US" sz="2200" dirty="0" smtClean="0"/>
              <a:t>Refer </a:t>
            </a:r>
            <a:r>
              <a:rPr lang="en-US" sz="2200" dirty="0"/>
              <a:t>back to story </a:t>
            </a:r>
            <a:r>
              <a:rPr lang="en-US" sz="2200" dirty="0" smtClean="0"/>
              <a:t>frame</a:t>
            </a:r>
            <a:endParaRPr lang="en-US" sz="2200" dirty="0"/>
          </a:p>
          <a:p>
            <a:pPr lvl="3"/>
            <a:r>
              <a:rPr lang="en-US" sz="2200" dirty="0"/>
              <a:t>C</a:t>
            </a:r>
            <a:r>
              <a:rPr lang="en-US" sz="2200" dirty="0" smtClean="0"/>
              <a:t>all </a:t>
            </a:r>
            <a:r>
              <a:rPr lang="en-US" sz="2200" dirty="0"/>
              <a:t>to action</a:t>
            </a:r>
            <a:endParaRPr lang="en-US" sz="1800" dirty="0"/>
          </a:p>
          <a:p>
            <a:pPr lvl="2"/>
            <a:endParaRPr lang="en-US" sz="2000" dirty="0"/>
          </a:p>
          <a:p>
            <a:endParaRPr lang="en-US" dirty="0" smtClean="0"/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09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 Importance Speech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82000" cy="5029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“</a:t>
            </a:r>
            <a:r>
              <a:rPr lang="en-US" sz="3200" dirty="0">
                <a:solidFill>
                  <a:srgbClr val="FF0000"/>
                </a:solidFill>
              </a:rPr>
              <a:t>I’ve seen ​</a:t>
            </a:r>
            <a:r>
              <a:rPr lang="en-US" sz="3200" i="1" dirty="0">
                <a:solidFill>
                  <a:srgbClr val="FF0000"/>
                </a:solidFill>
              </a:rPr>
              <a:t>terrible</a:t>
            </a:r>
            <a:r>
              <a:rPr lang="en-US" sz="3200" dirty="0">
                <a:solidFill>
                  <a:srgbClr val="FF0000"/>
                </a:solidFill>
              </a:rPr>
              <a:t>​ things. ​</a:t>
            </a:r>
            <a:r>
              <a:rPr lang="en-US" sz="3200" i="1" dirty="0">
                <a:solidFill>
                  <a:srgbClr val="FF0000"/>
                </a:solidFill>
              </a:rPr>
              <a:t>Terrible</a:t>
            </a:r>
            <a:r>
              <a:rPr lang="en-US" sz="3200" dirty="0">
                <a:solidFill>
                  <a:srgbClr val="FF0000"/>
                </a:solidFill>
              </a:rPr>
              <a:t>​. I just remember tanks everywhere and I could constantly hear the sounds of rifles.”  </a:t>
            </a:r>
            <a:endParaRPr lang="en-US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/>
              <a:t>These </a:t>
            </a:r>
            <a:r>
              <a:rPr lang="en-US" sz="3200" dirty="0"/>
              <a:t>memories are told by a ​</a:t>
            </a:r>
            <a:r>
              <a:rPr lang="en-US" sz="3200" i="1" dirty="0"/>
              <a:t>seven-year-old</a:t>
            </a:r>
            <a:r>
              <a:rPr lang="en-US" sz="3200" dirty="0"/>
              <a:t>​ boy named </a:t>
            </a:r>
            <a:r>
              <a:rPr lang="en-US" sz="3200" dirty="0" err="1"/>
              <a:t>Bassam</a:t>
            </a:r>
            <a:r>
              <a:rPr lang="en-US" sz="3200" dirty="0"/>
              <a:t> and describes most of his childhood. After fleeing his country and losing his mother ​</a:t>
            </a:r>
            <a:r>
              <a:rPr lang="en-US" sz="3200" i="1" dirty="0"/>
              <a:t>and </a:t>
            </a:r>
            <a:r>
              <a:rPr lang="en-US" sz="3200" dirty="0"/>
              <a:t>​father, </a:t>
            </a:r>
            <a:r>
              <a:rPr lang="en-US" sz="3200" dirty="0" err="1"/>
              <a:t>Bassam</a:t>
            </a:r>
            <a:r>
              <a:rPr lang="en-US" sz="3200" dirty="0"/>
              <a:t> struggles with hunger, thirst, and a no place to call home. </a:t>
            </a:r>
            <a:r>
              <a:rPr lang="en-US" sz="3200" dirty="0">
                <a:solidFill>
                  <a:srgbClr val="FF0000"/>
                </a:solidFill>
              </a:rPr>
              <a:t>Cases like this are why safeguarding the health of refugee children and youth are so important. </a:t>
            </a:r>
            <a:endParaRPr lang="en-US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/>
              <a:t>Forced </a:t>
            </a:r>
            <a:r>
              <a:rPr lang="en-US" sz="3200" dirty="0"/>
              <a:t>displacement increases the risk of refugee children and youth acquiring diseases - physically and mentally</a:t>
            </a:r>
            <a:r>
              <a:rPr lang="en-US" sz="3200" dirty="0">
                <a:solidFill>
                  <a:srgbClr val="FF0000"/>
                </a:solidFill>
              </a:rPr>
              <a:t>. According to UNICEF, there have been more than 26,000 migrant deaths since 2014, yet the number of children among them is not known.</a:t>
            </a:r>
            <a:r>
              <a:rPr lang="en-US" sz="3200" dirty="0"/>
              <a:t> The fact that this </a:t>
            </a:r>
            <a:r>
              <a:rPr lang="en-US" sz="3200" dirty="0" smtClean="0"/>
              <a:t>information is not readily available is </a:t>
            </a:r>
            <a:r>
              <a:rPr lang="en-US" sz="3200" dirty="0"/>
              <a:t>truly disturbing.  </a:t>
            </a:r>
            <a:r>
              <a:rPr lang="en-US" sz="3200" dirty="0" smtClean="0"/>
              <a:t>Do children not matter?</a:t>
            </a:r>
            <a:endParaRPr lang="en-US" sz="4000" dirty="0"/>
          </a:p>
          <a:p>
            <a:pPr marL="0" indent="0">
              <a:buNone/>
            </a:pPr>
            <a:r>
              <a:rPr lang="en-US" sz="3200" dirty="0" smtClean="0"/>
              <a:t>Honorable </a:t>
            </a:r>
            <a:r>
              <a:rPr lang="en-US" sz="3200" dirty="0"/>
              <a:t>Chair and fellow delegates,  i</a:t>
            </a:r>
            <a:r>
              <a:rPr lang="en-US" sz="3200" dirty="0" smtClean="0"/>
              <a:t>n </a:t>
            </a:r>
            <a:r>
              <a:rPr lang="en-US" sz="3200" dirty="0"/>
              <a:t>this day and age, the health of children - especially vulnerable children like </a:t>
            </a:r>
            <a:r>
              <a:rPr lang="en-US" sz="3200" dirty="0" err="1"/>
              <a:t>Bassam</a:t>
            </a:r>
            <a:r>
              <a:rPr lang="en-US" sz="3200" dirty="0"/>
              <a:t> - is the </a:t>
            </a:r>
            <a:r>
              <a:rPr lang="en-US" sz="3200" i="1" dirty="0"/>
              <a:t>most</a:t>
            </a:r>
            <a:r>
              <a:rPr lang="en-US" sz="3200" dirty="0"/>
              <a:t>​important thing we can do for future generations. </a:t>
            </a:r>
            <a:r>
              <a:rPr lang="en-US" sz="3200" dirty="0" smtClean="0"/>
              <a:t>These children are our future. </a:t>
            </a:r>
            <a:r>
              <a:rPr lang="en-US" sz="3200" dirty="0" smtClean="0"/>
              <a:t>T</a:t>
            </a:r>
            <a:r>
              <a:rPr lang="en-US" sz="3200" dirty="0" smtClean="0"/>
              <a:t>hus, </a:t>
            </a:r>
            <a:r>
              <a:rPr lang="en-US" sz="3200" dirty="0"/>
              <a:t>it is </a:t>
            </a:r>
            <a:r>
              <a:rPr lang="en-US" sz="3200" dirty="0" smtClean="0"/>
              <a:t>critical that our </a:t>
            </a:r>
            <a:r>
              <a:rPr lang="en-US" sz="3200" dirty="0"/>
              <a:t>global body </a:t>
            </a:r>
            <a:r>
              <a:rPr lang="en-US" sz="3200" dirty="0" smtClean="0"/>
              <a:t>works </a:t>
            </a:r>
            <a:r>
              <a:rPr lang="en-US" sz="3200" dirty="0" smtClean="0"/>
              <a:t>toward </a:t>
            </a:r>
            <a:r>
              <a:rPr lang="en-US" sz="3200" dirty="0"/>
              <a:t>a safe and prosperous future for these children.  </a:t>
            </a:r>
            <a:endParaRPr lang="en-US" sz="4000" dirty="0"/>
          </a:p>
          <a:p>
            <a:pPr marL="0" indent="0">
              <a:buNone/>
            </a:pPr>
            <a:r>
              <a:rPr lang="en-US" sz="3200" dirty="0"/>
              <a:t>There are many ways in which families, health care providers, </a:t>
            </a:r>
            <a:r>
              <a:rPr lang="en-US" sz="3200" dirty="0" smtClean="0"/>
              <a:t>governments, and leaders </a:t>
            </a:r>
            <a:r>
              <a:rPr lang="en-US" sz="3200" dirty="0"/>
              <a:t>can build upon the strengths of children and families to help support the healthy adjustment of refugee youth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  <a:r>
              <a:rPr lang="en-US" sz="3200" dirty="0" smtClean="0">
                <a:solidFill>
                  <a:srgbClr val="FF0000"/>
                </a:solidFill>
              </a:rPr>
              <a:t>It is critical that we come together as the United Nations to address this problem so that stories like that of </a:t>
            </a:r>
            <a:r>
              <a:rPr lang="en-US" sz="3200" dirty="0" err="1" smtClean="0">
                <a:solidFill>
                  <a:srgbClr val="FF0000"/>
                </a:solidFill>
              </a:rPr>
              <a:t>Bassam</a:t>
            </a:r>
            <a:r>
              <a:rPr lang="en-US" sz="3200" dirty="0" smtClean="0">
                <a:solidFill>
                  <a:srgbClr val="FF0000"/>
                </a:solidFill>
              </a:rPr>
              <a:t> are no longer the norm.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41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Speech Writing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382000" cy="480060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Activity</a:t>
            </a:r>
            <a:endParaRPr lang="en-US" sz="2400" dirty="0"/>
          </a:p>
          <a:p>
            <a:pPr lvl="2"/>
            <a:r>
              <a:rPr lang="en-US" sz="2400" dirty="0" smtClean="0"/>
              <a:t>Assign students write a topic importance speech</a:t>
            </a:r>
          </a:p>
          <a:p>
            <a:pPr lvl="2"/>
            <a:r>
              <a:rPr lang="en-US" sz="2400" dirty="0" smtClean="0"/>
              <a:t>Topic: Addressing the impact of climate change</a:t>
            </a:r>
          </a:p>
          <a:p>
            <a:pPr lvl="2"/>
            <a:r>
              <a:rPr lang="en-US" sz="2400" dirty="0" smtClean="0"/>
              <a:t>From your country’s point of view</a:t>
            </a:r>
          </a:p>
          <a:p>
            <a:pPr lvl="2"/>
            <a:endParaRPr lang="en-US" sz="2000" dirty="0"/>
          </a:p>
          <a:p>
            <a:pPr lvl="0"/>
            <a:r>
              <a:rPr lang="en-US" sz="3200" dirty="0"/>
              <a:t>Feedback</a:t>
            </a:r>
            <a:endParaRPr lang="en-US" sz="2800" dirty="0"/>
          </a:p>
          <a:p>
            <a:pPr lvl="2"/>
            <a:r>
              <a:rPr lang="en-US" sz="2500" dirty="0" smtClean="0"/>
              <a:t>Advisor circulates </a:t>
            </a:r>
            <a:r>
              <a:rPr lang="en-US" sz="2500" dirty="0"/>
              <a:t>and offer help and feedback</a:t>
            </a:r>
            <a:endParaRPr lang="en-US" sz="2100" dirty="0"/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4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Delivery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21205"/>
            <a:ext cx="8153400" cy="4631995"/>
          </a:xfrm>
        </p:spPr>
        <p:txBody>
          <a:bodyPr>
            <a:normAutofit fontScale="92500" lnSpcReduction="20000"/>
          </a:bodyPr>
          <a:lstStyle/>
          <a:p>
            <a:r>
              <a:rPr lang="en-US" sz="3100" dirty="0" smtClean="0"/>
              <a:t>Important things to focus on</a:t>
            </a:r>
          </a:p>
          <a:p>
            <a:pPr lvl="2"/>
            <a:r>
              <a:rPr lang="en-US" sz="2800" dirty="0"/>
              <a:t>Eye contact</a:t>
            </a:r>
          </a:p>
          <a:p>
            <a:pPr lvl="2"/>
            <a:r>
              <a:rPr lang="en-US" sz="2800" dirty="0"/>
              <a:t>Body </a:t>
            </a:r>
            <a:r>
              <a:rPr lang="en-US" sz="2800" dirty="0" smtClean="0"/>
              <a:t>position</a:t>
            </a:r>
          </a:p>
          <a:p>
            <a:pPr lvl="2"/>
            <a:r>
              <a:rPr lang="en-US" sz="2800" dirty="0" smtClean="0"/>
              <a:t>Body posture</a:t>
            </a:r>
            <a:endParaRPr lang="en-US" sz="2800" dirty="0"/>
          </a:p>
          <a:p>
            <a:pPr lvl="2"/>
            <a:r>
              <a:rPr lang="en-US" sz="2800" dirty="0"/>
              <a:t>Tone</a:t>
            </a:r>
          </a:p>
          <a:p>
            <a:pPr lvl="2"/>
            <a:r>
              <a:rPr lang="en-US" sz="2800" dirty="0"/>
              <a:t>Volume variation</a:t>
            </a:r>
          </a:p>
          <a:p>
            <a:pPr lvl="2"/>
            <a:r>
              <a:rPr lang="en-US" sz="2800" dirty="0"/>
              <a:t>Projection </a:t>
            </a:r>
          </a:p>
          <a:p>
            <a:pPr lvl="2"/>
            <a:r>
              <a:rPr lang="en-US" sz="2800" dirty="0"/>
              <a:t>Pausing</a:t>
            </a:r>
          </a:p>
          <a:p>
            <a:pPr lvl="2"/>
            <a:r>
              <a:rPr lang="en-US" sz="2800" dirty="0"/>
              <a:t>Stressing </a:t>
            </a:r>
            <a:r>
              <a:rPr lang="en-US" sz="2800" dirty="0" smtClean="0"/>
              <a:t>particular words</a:t>
            </a:r>
            <a:endParaRPr lang="en-US" sz="2800" dirty="0"/>
          </a:p>
          <a:p>
            <a:pPr lvl="2"/>
            <a:r>
              <a:rPr lang="en-US" sz="2800" dirty="0"/>
              <a:t>Speed variation</a:t>
            </a:r>
          </a:p>
          <a:p>
            <a:pPr lvl="2"/>
            <a:r>
              <a:rPr lang="en-US" sz="2800" dirty="0"/>
              <a:t>Conviction and belief</a:t>
            </a:r>
          </a:p>
          <a:p>
            <a:endParaRPr lang="en-US" sz="3100" dirty="0"/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676400"/>
            <a:ext cx="3441700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133850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8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Delivery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1"/>
            <a:ext cx="81534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sz="3100" dirty="0" smtClean="0"/>
              <a:t>Important things NOT to do</a:t>
            </a:r>
          </a:p>
          <a:p>
            <a:pPr marL="569913" lvl="2" indent="-277813"/>
            <a:r>
              <a:rPr lang="en-US" sz="2600" dirty="0" smtClean="0"/>
              <a:t>Looking down at speech</a:t>
            </a:r>
            <a:endParaRPr lang="en-US" sz="2600" dirty="0"/>
          </a:p>
          <a:p>
            <a:pPr marL="569913" lvl="2" indent="-277813"/>
            <a:r>
              <a:rPr lang="en-US" sz="2600" dirty="0" smtClean="0"/>
              <a:t>Slouching</a:t>
            </a:r>
          </a:p>
          <a:p>
            <a:pPr marL="569913" lvl="2" indent="-277813"/>
            <a:r>
              <a:rPr lang="en-US" sz="2600" dirty="0" smtClean="0"/>
              <a:t>Tone does not match words</a:t>
            </a:r>
            <a:endParaRPr lang="en-US" sz="2600" dirty="0"/>
          </a:p>
          <a:p>
            <a:pPr marL="569913" lvl="2" indent="-277813"/>
            <a:r>
              <a:rPr lang="en-US" sz="2600" dirty="0" smtClean="0"/>
              <a:t>Monotone throughout</a:t>
            </a:r>
            <a:endParaRPr lang="en-US" sz="2600" dirty="0"/>
          </a:p>
          <a:p>
            <a:pPr marL="569913" lvl="2" indent="-277813"/>
            <a:r>
              <a:rPr lang="en-US" sz="2600" dirty="0" smtClean="0"/>
              <a:t>Same volume throughout</a:t>
            </a:r>
            <a:endParaRPr lang="en-US" sz="2600" dirty="0"/>
          </a:p>
          <a:p>
            <a:pPr marL="569913" lvl="2" indent="-277813"/>
            <a:r>
              <a:rPr lang="en-US" sz="2600" dirty="0" smtClean="0"/>
              <a:t>Inside voices, whispering</a:t>
            </a:r>
            <a:endParaRPr lang="en-US" sz="2600" dirty="0"/>
          </a:p>
          <a:p>
            <a:pPr marL="569913" lvl="2" indent="-277813"/>
            <a:r>
              <a:rPr lang="en-US" sz="2600" dirty="0" smtClean="0"/>
              <a:t>Same speech throughout</a:t>
            </a:r>
          </a:p>
          <a:p>
            <a:pPr marL="569913" lvl="2" indent="-277813"/>
            <a:r>
              <a:rPr lang="en-US" sz="2600" dirty="0" smtClean="0"/>
              <a:t>Too fast</a:t>
            </a:r>
            <a:endParaRPr lang="en-US" sz="2600" dirty="0"/>
          </a:p>
          <a:p>
            <a:pPr marL="569913" lvl="2" indent="-277813"/>
            <a:r>
              <a:rPr lang="en-US" sz="2600" dirty="0" smtClean="0"/>
              <a:t>No conviction, belief</a:t>
            </a:r>
            <a:endParaRPr lang="en-US" sz="2600" dirty="0"/>
          </a:p>
          <a:p>
            <a:endParaRPr lang="en-US" sz="2600" dirty="0"/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733800"/>
            <a:ext cx="4114800" cy="272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18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199"/>
            <a:ext cx="8153400" cy="4860595"/>
          </a:xfrm>
        </p:spPr>
        <p:txBody>
          <a:bodyPr>
            <a:normAutofit/>
          </a:bodyPr>
          <a:lstStyle/>
          <a:p>
            <a:r>
              <a:rPr lang="en-US" dirty="0" smtClean="0"/>
              <a:t>Roll Call</a:t>
            </a:r>
          </a:p>
          <a:p>
            <a:r>
              <a:rPr lang="en-US" dirty="0" smtClean="0"/>
              <a:t>Executing Your Research Plan</a:t>
            </a:r>
          </a:p>
          <a:p>
            <a:r>
              <a:rPr lang="en-US" dirty="0" smtClean="0"/>
              <a:t>Writing Speeches</a:t>
            </a:r>
          </a:p>
          <a:p>
            <a:r>
              <a:rPr lang="en-US" dirty="0" smtClean="0"/>
              <a:t>Delivering Speeches</a:t>
            </a:r>
          </a:p>
          <a:p>
            <a:r>
              <a:rPr lang="en-US" dirty="0" smtClean="0"/>
              <a:t>Reflection and Review</a:t>
            </a:r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61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>
            <a:noAutofit/>
          </a:bodyPr>
          <a:lstStyle/>
          <a:p>
            <a:r>
              <a:rPr lang="en-US" sz="3800" dirty="0" smtClean="0"/>
              <a:t>Bad Speech Example – Trump on the Wall and the Shutdown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7162800" cy="4038601"/>
          </a:xfrm>
        </p:spPr>
        <p:txBody>
          <a:bodyPr>
            <a:normAutofit/>
          </a:bodyPr>
          <a:lstStyle/>
          <a:p>
            <a:r>
              <a:rPr lang="en-US" sz="2600" dirty="0" smtClean="0">
                <a:hlinkClick r:id="rId3"/>
              </a:rPr>
              <a:t>https</a:t>
            </a:r>
            <a:r>
              <a:rPr lang="en-US" sz="2600" dirty="0">
                <a:hlinkClick r:id="rId3"/>
              </a:rPr>
              <a:t>://www.youtube.com/watch?v=</a:t>
            </a:r>
            <a:r>
              <a:rPr lang="en-US" sz="2600" dirty="0" smtClean="0">
                <a:hlinkClick r:id="rId3"/>
              </a:rPr>
              <a:t>pzA69MZHPhU</a:t>
            </a:r>
            <a:r>
              <a:rPr lang="en-US" sz="2600" dirty="0" smtClean="0"/>
              <a:t> </a:t>
            </a:r>
            <a:endParaRPr lang="en-US" sz="2600" dirty="0"/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4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Delivery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153400" cy="4800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dirty="0"/>
              <a:t>Activity: </a:t>
            </a:r>
            <a:endParaRPr lang="en-US" sz="3200" dirty="0" smtClean="0"/>
          </a:p>
          <a:p>
            <a:pPr lvl="2"/>
            <a:r>
              <a:rPr lang="en-US" dirty="0" smtClean="0"/>
              <a:t>Students </a:t>
            </a:r>
            <a:r>
              <a:rPr lang="en-US" dirty="0"/>
              <a:t>give speeches in speech pods </a:t>
            </a:r>
          </a:p>
          <a:p>
            <a:pPr lvl="0"/>
            <a:endParaRPr lang="en-US" sz="2800" dirty="0"/>
          </a:p>
          <a:p>
            <a:pPr lvl="0"/>
            <a:r>
              <a:rPr lang="en-US" sz="3200" dirty="0"/>
              <a:t>Feedback: </a:t>
            </a:r>
            <a:endParaRPr lang="en-US" sz="3200" dirty="0" smtClean="0"/>
          </a:p>
          <a:p>
            <a:pPr lvl="2"/>
            <a:r>
              <a:rPr lang="en-US" dirty="0" smtClean="0"/>
              <a:t>UNH advisor circulates </a:t>
            </a:r>
            <a:r>
              <a:rPr lang="en-US" dirty="0"/>
              <a:t>and </a:t>
            </a:r>
            <a:r>
              <a:rPr lang="en-US" dirty="0" smtClean="0"/>
              <a:t>offers </a:t>
            </a:r>
            <a:r>
              <a:rPr lang="en-US" dirty="0"/>
              <a:t>feedback</a:t>
            </a:r>
            <a:endParaRPr lang="en-US" sz="2200" dirty="0"/>
          </a:p>
          <a:p>
            <a:pPr lvl="0"/>
            <a:endParaRPr lang="en-US" sz="3200" dirty="0" smtClean="0"/>
          </a:p>
          <a:p>
            <a:pPr lvl="0"/>
            <a:r>
              <a:rPr lang="en-US" sz="3200" dirty="0" smtClean="0"/>
              <a:t>Activity</a:t>
            </a:r>
            <a:r>
              <a:rPr lang="en-US" sz="3200" dirty="0"/>
              <a:t>: </a:t>
            </a:r>
            <a:endParaRPr lang="en-US" sz="2800" dirty="0"/>
          </a:p>
          <a:p>
            <a:pPr lvl="2"/>
            <a:r>
              <a:rPr lang="en-US" sz="2500" dirty="0"/>
              <a:t>Students revise speeches </a:t>
            </a:r>
            <a:endParaRPr lang="en-US" sz="2100" dirty="0"/>
          </a:p>
          <a:p>
            <a:pPr lvl="2"/>
            <a:r>
              <a:rPr lang="en-US" sz="2500" dirty="0"/>
              <a:t>Students give speeches in front of class </a:t>
            </a:r>
            <a:endParaRPr lang="en-US" sz="2100" dirty="0"/>
          </a:p>
          <a:p>
            <a:pPr lvl="2"/>
            <a:r>
              <a:rPr lang="en-US" sz="2500" dirty="0"/>
              <a:t>Feedback: UNH advisors offer feedback </a:t>
            </a:r>
            <a:endParaRPr lang="en-US" sz="2100" dirty="0"/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2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505200"/>
            <a:ext cx="8382000" cy="358140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What did you learn today</a:t>
            </a:r>
            <a:r>
              <a:rPr lang="en-US" sz="3200" dirty="0" smtClean="0"/>
              <a:t>?</a:t>
            </a:r>
          </a:p>
          <a:p>
            <a:pPr lvl="0"/>
            <a:endParaRPr lang="en-US" sz="800" dirty="0" smtClean="0"/>
          </a:p>
          <a:p>
            <a:pPr lvl="0"/>
            <a:r>
              <a:rPr lang="en-US" sz="3200" dirty="0" smtClean="0"/>
              <a:t>Do you feel more comfortable with MUN now? Elaborate?</a:t>
            </a:r>
          </a:p>
          <a:p>
            <a:pPr lvl="0"/>
            <a:endParaRPr lang="en-US" sz="800" dirty="0" smtClean="0"/>
          </a:p>
          <a:p>
            <a:pPr lvl="0"/>
            <a:r>
              <a:rPr lang="en-US" sz="3200" dirty="0" smtClean="0"/>
              <a:t>Is </a:t>
            </a:r>
            <a:r>
              <a:rPr lang="en-US" sz="3200" dirty="0" smtClean="0"/>
              <a:t>there anything you would like me to clarify?</a:t>
            </a:r>
            <a:endParaRPr lang="en-US" sz="2100" dirty="0"/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62128"/>
            <a:ext cx="5943600" cy="28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1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53400" cy="990600"/>
          </a:xfrm>
        </p:spPr>
        <p:txBody>
          <a:bodyPr/>
          <a:lstStyle/>
          <a:p>
            <a:r>
              <a:rPr lang="en-US" dirty="0" smtClean="0"/>
              <a:t>Roll Call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95600"/>
            <a:ext cx="83820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is Roll Call?</a:t>
            </a:r>
          </a:p>
          <a:p>
            <a:pPr lvl="1"/>
            <a:r>
              <a:rPr lang="en-US" dirty="0" smtClean="0"/>
              <a:t>Signifies that you are in attendance</a:t>
            </a:r>
          </a:p>
          <a:p>
            <a:pPr lvl="1"/>
            <a:r>
              <a:rPr lang="en-US" dirty="0" smtClean="0"/>
              <a:t>Stipulates how you will vote (present, present and voting)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should I respond during Roll Call?</a:t>
            </a:r>
          </a:p>
          <a:p>
            <a:pPr lvl="1"/>
            <a:r>
              <a:rPr lang="en-US" dirty="0" smtClean="0"/>
              <a:t>By raising your paper placard and saying that you are “present” or “present and voting”</a:t>
            </a:r>
          </a:p>
          <a:p>
            <a:pPr lvl="2"/>
            <a:r>
              <a:rPr lang="en-US" dirty="0" smtClean="0"/>
              <a:t>Present means you can vote yes, no, abstain</a:t>
            </a:r>
          </a:p>
          <a:p>
            <a:pPr lvl="2"/>
            <a:r>
              <a:rPr lang="en-US" dirty="0" smtClean="0"/>
              <a:t>Present and voting means you can only vote yes or no</a:t>
            </a:r>
          </a:p>
          <a:p>
            <a:endParaRPr lang="en-US" dirty="0" smtClean="0"/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678" y="228599"/>
            <a:ext cx="4389122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9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 Call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153400" cy="4800600"/>
          </a:xfrm>
        </p:spPr>
        <p:txBody>
          <a:bodyPr>
            <a:normAutofit/>
          </a:bodyPr>
          <a:lstStyle/>
          <a:p>
            <a:r>
              <a:rPr lang="en-US" dirty="0"/>
              <a:t>When does it occur?</a:t>
            </a:r>
          </a:p>
          <a:p>
            <a:pPr lvl="1"/>
            <a:r>
              <a:rPr lang="en-US" dirty="0"/>
              <a:t>At the beginning of each committee session, voting bloc</a:t>
            </a:r>
          </a:p>
          <a:p>
            <a:endParaRPr lang="en-US" dirty="0" smtClean="0"/>
          </a:p>
          <a:p>
            <a:r>
              <a:rPr lang="en-US" dirty="0" smtClean="0"/>
              <a:t>Roll </a:t>
            </a:r>
            <a:r>
              <a:rPr lang="en-US" dirty="0" smtClean="0"/>
              <a:t>Call example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All students participate </a:t>
            </a:r>
            <a:r>
              <a:rPr lang="en-US" dirty="0" smtClean="0"/>
              <a:t>                                          in </a:t>
            </a:r>
            <a:r>
              <a:rPr lang="en-US" dirty="0" smtClean="0"/>
              <a:t>Roll Call</a:t>
            </a:r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581400"/>
            <a:ext cx="4462163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4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21205"/>
            <a:ext cx="8153400" cy="4860595"/>
          </a:xfrm>
        </p:spPr>
        <p:txBody>
          <a:bodyPr>
            <a:normAutofit/>
          </a:bodyPr>
          <a:lstStyle/>
          <a:p>
            <a:r>
              <a:rPr lang="en-US" dirty="0" smtClean="0"/>
              <a:t>You want to know the answers to 5 basic questions:</a:t>
            </a:r>
          </a:p>
          <a:p>
            <a:pPr lvl="1"/>
            <a:r>
              <a:rPr lang="en-US" dirty="0" smtClean="0"/>
              <a:t>What is the topic/problem?</a:t>
            </a:r>
          </a:p>
          <a:p>
            <a:pPr lvl="1"/>
            <a:endParaRPr lang="en-US" sz="600" dirty="0" smtClean="0"/>
          </a:p>
          <a:p>
            <a:pPr lvl="1"/>
            <a:r>
              <a:rPr lang="en-US" dirty="0" smtClean="0"/>
              <a:t>How has it been addressed in the past?</a:t>
            </a:r>
          </a:p>
          <a:p>
            <a:pPr lvl="1"/>
            <a:endParaRPr lang="en-US" sz="600" dirty="0" smtClean="0"/>
          </a:p>
          <a:p>
            <a:pPr lvl="1"/>
            <a:r>
              <a:rPr lang="en-US" dirty="0" smtClean="0"/>
              <a:t>What is your country’s stance on this problem and its potential solutions?</a:t>
            </a:r>
          </a:p>
          <a:p>
            <a:pPr lvl="1"/>
            <a:endParaRPr lang="en-US" sz="600" dirty="0" smtClean="0"/>
          </a:p>
          <a:p>
            <a:pPr lvl="1"/>
            <a:r>
              <a:rPr lang="en-US" dirty="0" smtClean="0"/>
              <a:t>What types of solutions are you able to mandate or propose as a member of your UN committee </a:t>
            </a:r>
          </a:p>
          <a:p>
            <a:pPr lvl="1"/>
            <a:endParaRPr lang="en-US" sz="600" dirty="0" smtClean="0"/>
          </a:p>
          <a:p>
            <a:pPr lvl="1"/>
            <a:r>
              <a:rPr lang="en-US" dirty="0" smtClean="0"/>
              <a:t>What are some potential solutions to the problem?</a:t>
            </a:r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1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905000"/>
            <a:ext cx="32004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Question 1 - Topic</a:t>
            </a:r>
            <a:endParaRPr lang="en-US" sz="2400" dirty="0"/>
          </a:p>
          <a:p>
            <a:pPr marL="627063" lvl="2" indent="-292100"/>
            <a:r>
              <a:rPr lang="en-US" sz="2200" dirty="0" smtClean="0"/>
              <a:t>Topic’s description and history</a:t>
            </a:r>
          </a:p>
          <a:p>
            <a:pPr marL="627063" lvl="2" indent="-292100"/>
            <a:r>
              <a:rPr lang="en-US" sz="2200" dirty="0" smtClean="0"/>
              <a:t>What is it? </a:t>
            </a:r>
          </a:p>
          <a:p>
            <a:pPr marL="627063" lvl="2" indent="-292100"/>
            <a:r>
              <a:rPr lang="en-US" sz="2200" dirty="0" smtClean="0"/>
              <a:t>Why does it matter? </a:t>
            </a:r>
          </a:p>
          <a:p>
            <a:pPr marL="627063" lvl="2" indent="-292100"/>
            <a:r>
              <a:rPr lang="en-US" sz="2200" dirty="0" smtClean="0"/>
              <a:t>What are its causes? </a:t>
            </a:r>
          </a:p>
          <a:p>
            <a:pPr marL="627063" lvl="2" indent="-292100"/>
            <a:r>
              <a:rPr lang="en-US" sz="2200" dirty="0" smtClean="0"/>
              <a:t>What does it affect? </a:t>
            </a:r>
          </a:p>
          <a:p>
            <a:pPr marL="627063" lvl="2" indent="-292100"/>
            <a:r>
              <a:rPr lang="en-US" sz="2200" dirty="0" smtClean="0"/>
              <a:t>Who are the major players and stakeholders?</a:t>
            </a:r>
          </a:p>
          <a:p>
            <a:pPr lvl="2"/>
            <a:endParaRPr lang="en-US" sz="2400" dirty="0" smtClean="0"/>
          </a:p>
          <a:p>
            <a:pPr lvl="2"/>
            <a:endParaRPr lang="en-US" sz="400" dirty="0" smtClean="0"/>
          </a:p>
          <a:p>
            <a:pPr lvl="2"/>
            <a:endParaRPr lang="en-US" sz="400" dirty="0" smtClean="0"/>
          </a:p>
          <a:p>
            <a:pPr lvl="2"/>
            <a:endParaRPr lang="en-US" sz="2400" dirty="0" smtClean="0"/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349500"/>
            <a:ext cx="5159466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52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133600"/>
            <a:ext cx="8610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Question 2 – Topic’s Previous                                     Frameworks, Reports, Solutions</a:t>
            </a:r>
          </a:p>
          <a:p>
            <a:pPr lvl="2"/>
            <a:r>
              <a:rPr lang="en-US" sz="2400" dirty="0"/>
              <a:t>Committee’s history, role, </a:t>
            </a:r>
            <a:r>
              <a:rPr lang="en-US" sz="2400" dirty="0" smtClean="0"/>
              <a:t>                                               mandate </a:t>
            </a:r>
            <a:r>
              <a:rPr lang="en-US" sz="2400" dirty="0"/>
              <a:t>in addressing </a:t>
            </a:r>
            <a:r>
              <a:rPr lang="en-US" sz="2400" dirty="0" smtClean="0"/>
              <a:t>issues</a:t>
            </a:r>
          </a:p>
          <a:p>
            <a:pPr lvl="2"/>
            <a:r>
              <a:rPr lang="en-US" sz="2400" dirty="0" smtClean="0"/>
              <a:t>Topic’s previous </a:t>
            </a:r>
            <a:r>
              <a:rPr lang="en-US" sz="2400" dirty="0"/>
              <a:t>frameworks/resolutions relating to </a:t>
            </a:r>
            <a:r>
              <a:rPr lang="en-US" sz="2400" dirty="0" smtClean="0"/>
              <a:t>its </a:t>
            </a:r>
            <a:r>
              <a:rPr lang="en-US" sz="2400" dirty="0"/>
              <a:t>scope, primary elements/</a:t>
            </a:r>
            <a:r>
              <a:rPr lang="en-US" sz="2400" dirty="0" smtClean="0"/>
              <a:t>causes, proposed solutions of paths forward</a:t>
            </a:r>
          </a:p>
          <a:p>
            <a:pPr lvl="2"/>
            <a:endParaRPr lang="en-US" sz="400" dirty="0"/>
          </a:p>
          <a:p>
            <a:pPr lvl="3"/>
            <a:r>
              <a:rPr lang="en-US" sz="2100" dirty="0" smtClean="0"/>
              <a:t>Various levels: supranational, regional, country, and non-governmental level</a:t>
            </a:r>
            <a:endParaRPr lang="en-US" sz="1700" dirty="0"/>
          </a:p>
          <a:p>
            <a:pPr lvl="2"/>
            <a:endParaRPr lang="en-US" sz="400" dirty="0" smtClean="0"/>
          </a:p>
          <a:p>
            <a:pPr lvl="2"/>
            <a:endParaRPr lang="en-US" sz="400" dirty="0" smtClean="0"/>
          </a:p>
          <a:p>
            <a:pPr lvl="2"/>
            <a:endParaRPr lang="en-US" sz="2400" dirty="0" smtClean="0"/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28600"/>
            <a:ext cx="416886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9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305800" cy="4572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Question 3 – Country’s Position on Topic and Frameworks</a:t>
            </a:r>
            <a:endParaRPr lang="en-US" sz="2800" dirty="0" smtClean="0"/>
          </a:p>
          <a:p>
            <a:pPr lvl="2"/>
            <a:r>
              <a:rPr lang="en-US" sz="2400" dirty="0" smtClean="0"/>
              <a:t>Country’s </a:t>
            </a:r>
            <a:r>
              <a:rPr lang="en-US" sz="2400" dirty="0"/>
              <a:t>position on your topic, political structure, administration, key policymakers, economy, primary partners, interest in the </a:t>
            </a:r>
            <a:r>
              <a:rPr lang="en-US" sz="2400" dirty="0" smtClean="0"/>
              <a:t>topic</a:t>
            </a:r>
          </a:p>
          <a:p>
            <a:pPr lvl="2"/>
            <a:endParaRPr lang="en-US" sz="2400" dirty="0"/>
          </a:p>
          <a:p>
            <a:r>
              <a:rPr lang="en-US" sz="2800" dirty="0" smtClean="0"/>
              <a:t>Question 4 – Committee’s mandate</a:t>
            </a:r>
            <a:endParaRPr lang="en-US" sz="2800" dirty="0"/>
          </a:p>
          <a:p>
            <a:pPr lvl="2"/>
            <a:r>
              <a:rPr lang="en-US" sz="2400" dirty="0"/>
              <a:t>Committee’s history, role, mandate in addressing </a:t>
            </a:r>
            <a:r>
              <a:rPr lang="en-US" sz="2400" dirty="0" smtClean="0"/>
              <a:t>the topic</a:t>
            </a:r>
          </a:p>
          <a:p>
            <a:pPr lvl="3"/>
            <a:r>
              <a:rPr lang="en-US" dirty="0" smtClean="0"/>
              <a:t>SC Mandate on Migration topic - to promote rule of law, monitor the protection of human rights within Libya, and ensure a stable transition to democracy as well as control unsecured arms to prevent their misuse and trafficking.</a:t>
            </a:r>
            <a:endParaRPr lang="en-US" sz="3500" dirty="0" smtClean="0"/>
          </a:p>
          <a:p>
            <a:pPr lvl="2"/>
            <a:endParaRPr lang="en-US" sz="2400" dirty="0" smtClean="0"/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72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 l="-33258" r="-33258"/>
          <a:stretch>
            <a:fillRect/>
          </a:stretch>
        </p:blipFill>
        <p:spPr>
          <a:xfrm>
            <a:off x="-762000" y="533400"/>
            <a:ext cx="10640218" cy="5867400"/>
          </a:xfrm>
        </p:spPr>
      </p:pic>
    </p:spTree>
    <p:extLst>
      <p:ext uri="{BB962C8B-B14F-4D97-AF65-F5344CB8AC3E}">
        <p14:creationId xmlns:p14="http://schemas.microsoft.com/office/powerpoint/2010/main" val="1500984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11294</TotalTime>
  <Words>896</Words>
  <Application>Microsoft Macintosh PowerPoint</Application>
  <PresentationFormat>On-screen Show (4:3)</PresentationFormat>
  <Paragraphs>213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Median</vt:lpstr>
      <vt:lpstr>Model United Nations Italymun workshops</vt:lpstr>
      <vt:lpstr>Today’s Outline</vt:lpstr>
      <vt:lpstr>Roll Call Module</vt:lpstr>
      <vt:lpstr>Roll Call Module</vt:lpstr>
      <vt:lpstr>Research Plan</vt:lpstr>
      <vt:lpstr>Research Plan</vt:lpstr>
      <vt:lpstr>Research Plan</vt:lpstr>
      <vt:lpstr>Research Plan</vt:lpstr>
      <vt:lpstr>PowerPoint Presentation</vt:lpstr>
      <vt:lpstr>Research Plan</vt:lpstr>
      <vt:lpstr>Creating the Research Plan</vt:lpstr>
      <vt:lpstr>Executing Research Plan Module</vt:lpstr>
      <vt:lpstr>Speech Writing Module</vt:lpstr>
      <vt:lpstr>Speech Writing Module</vt:lpstr>
      <vt:lpstr>Speech Writing Module</vt:lpstr>
      <vt:lpstr>Topic Importance Speech Example</vt:lpstr>
      <vt:lpstr>Speech Writing Module</vt:lpstr>
      <vt:lpstr>Speech Delivery Module</vt:lpstr>
      <vt:lpstr>Speech Delivery Module</vt:lpstr>
      <vt:lpstr>Bad Speech Example – Trump on the Wall and the Shutdown</vt:lpstr>
      <vt:lpstr>Speech Delivery Module</vt:lpstr>
      <vt:lpstr>Reflection</vt:lpstr>
    </vt:vector>
  </TitlesOfParts>
  <Company>COWH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RobGranoth</dc:creator>
  <cp:lastModifiedBy>Haynes, Chris</cp:lastModifiedBy>
  <cp:revision>144</cp:revision>
  <dcterms:created xsi:type="dcterms:W3CDTF">2015-10-05T14:50:49Z</dcterms:created>
  <dcterms:modified xsi:type="dcterms:W3CDTF">2019-01-09T10:33:22Z</dcterms:modified>
</cp:coreProperties>
</file>