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256" r:id="rId2"/>
    <p:sldId id="278" r:id="rId3"/>
    <p:sldId id="279" r:id="rId4"/>
    <p:sldId id="283" r:id="rId5"/>
    <p:sldId id="284" r:id="rId6"/>
    <p:sldId id="280" r:id="rId7"/>
    <p:sldId id="281" r:id="rId8"/>
    <p:sldId id="257" r:id="rId9"/>
    <p:sldId id="287" r:id="rId10"/>
    <p:sldId id="288" r:id="rId11"/>
    <p:sldId id="285" r:id="rId12"/>
    <p:sldId id="293" r:id="rId13"/>
    <p:sldId id="272" r:id="rId14"/>
    <p:sldId id="292" r:id="rId15"/>
    <p:sldId id="289" r:id="rId16"/>
    <p:sldId id="290" r:id="rId17"/>
    <p:sldId id="282" r:id="rId18"/>
    <p:sldId id="295" r:id="rId19"/>
    <p:sldId id="297" r:id="rId20"/>
    <p:sldId id="294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1" autoAdjust="0"/>
    <p:restoredTop sz="94660"/>
  </p:normalViewPr>
  <p:slideViewPr>
    <p:cSldViewPr>
      <p:cViewPr varScale="1">
        <p:scale>
          <a:sx n="89" d="100"/>
          <a:sy n="89" d="100"/>
        </p:scale>
        <p:origin x="-36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C8264-2C0C-406C-979B-E7B94F6D87C8}" type="datetimeFigureOut">
              <a:rPr lang="en-US"/>
              <a:t>1/8/19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2B2DF-E4AA-458B-A346-1815702622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6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90601 CRN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27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90601 CRN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2B2DF-E4AA-458B-A346-18157026229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C3181D7-1368-48AD-9007-9465AEC32337}" type="datetimeFigureOut">
              <a:rPr lang="en-US" smtClean="0"/>
              <a:pPr/>
              <a:t>1/8/19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81D7-1368-48AD-9007-9465AEC32337}" type="datetimeFigureOut">
              <a:rPr lang="en-US" smtClean="0"/>
              <a:pPr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C3181D7-1368-48AD-9007-9465AEC32337}" type="datetimeFigureOut">
              <a:rPr lang="en-US" smtClean="0"/>
              <a:pPr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81D7-1368-48AD-9007-9465AEC32337}" type="datetimeFigureOut">
              <a:rPr lang="en-US" smtClean="0"/>
              <a:pPr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81D7-1368-48AD-9007-9465AEC32337}" type="datetimeFigureOut">
              <a:rPr lang="en-US" smtClean="0"/>
              <a:pPr/>
              <a:t>1/8/19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3181D7-1368-48AD-9007-9465AEC32337}" type="datetimeFigureOut">
              <a:rPr lang="en-US" smtClean="0"/>
              <a:pPr/>
              <a:t>1/8/19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3181D7-1368-48AD-9007-9465AEC32337}" type="datetimeFigureOut">
              <a:rPr lang="en-US" smtClean="0"/>
              <a:pPr/>
              <a:t>1/8/19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81D7-1368-48AD-9007-9465AEC32337}" type="datetimeFigureOut">
              <a:rPr lang="en-US" smtClean="0"/>
              <a:pPr/>
              <a:t>1/8/19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81D7-1368-48AD-9007-9465AEC32337}" type="datetimeFigureOut">
              <a:rPr lang="en-US" smtClean="0"/>
              <a:pPr/>
              <a:t>1/8/19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81D7-1368-48AD-9007-9465AEC32337}" type="datetimeFigureOut">
              <a:rPr lang="en-US" smtClean="0"/>
              <a:pPr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C3181D7-1368-48AD-9007-9465AEC32337}" type="datetimeFigureOut">
              <a:rPr lang="en-US" smtClean="0"/>
              <a:pPr/>
              <a:t>1/8/19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3181D7-1368-48AD-9007-9465AEC32337}" type="datetimeFigureOut">
              <a:rPr lang="en-US" smtClean="0"/>
              <a:pPr/>
              <a:t>1/8/19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72B0AE-93AB-4B85-A532-19DCCF0C2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ropbox.com/scl/fi/uw0nl77105r9gutnw950z/Thank%20You%20Bartels.mp4?dl=0&amp;new_user=1&amp;oref=e&amp;r=AAwjtFYqhd0BjXAT1sLRkvubwgKoHOPwtsREz6cavCYt4md_EfOXTjZZ35ukBx-nh-Ug7wUSEDUhsfJfUJ86EK0nM2poxxOLsdh9vaQzffB2nhlkOmdz6u3P9ggU-uOFFs4W8BsSJpYe0gxlmHwGA0wihp5gFaSL4eYTgBeD9qY7aGJI3YatKUBJeBSsjUk3TLi73Q2Nqtouv5mrTGcyz0di&amp;sm=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886200"/>
            <a:ext cx="6019800" cy="1828800"/>
          </a:xfrm>
        </p:spPr>
        <p:txBody>
          <a:bodyPr/>
          <a:lstStyle/>
          <a:p>
            <a:pPr algn="ctr"/>
            <a:r>
              <a:rPr lang="en-US" dirty="0" smtClean="0"/>
              <a:t>Model United Nations </a:t>
            </a:r>
            <a:r>
              <a:rPr lang="en-US" dirty="0" err="1" smtClean="0"/>
              <a:t>italymun</a:t>
            </a:r>
            <a:r>
              <a:rPr lang="en-US" dirty="0" smtClean="0"/>
              <a:t> workshops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6050037"/>
            <a:ext cx="6553200" cy="6858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dirty="0" err="1" smtClean="0"/>
              <a:t>Cicognini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160772" name="AutoShape 4" descr="http://youracademicinsight.com/wp-content/uploads/2014/01/ONU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ONU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00200"/>
            <a:ext cx="3505200" cy="262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172200"/>
            <a:ext cx="106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Day 1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– Student 2</a:t>
            </a:r>
          </a:p>
          <a:p>
            <a:pPr lvl="1"/>
            <a:r>
              <a:rPr lang="en-US" dirty="0" smtClean="0"/>
              <a:t>Represents China</a:t>
            </a:r>
          </a:p>
          <a:p>
            <a:pPr lvl="1"/>
            <a:endParaRPr lang="en-US" sz="600" dirty="0" smtClean="0"/>
          </a:p>
          <a:p>
            <a:pPr lvl="1"/>
            <a:r>
              <a:rPr lang="en-US" dirty="0" smtClean="0"/>
              <a:t>Assigned to the United Nations Education, Scientific, and Cultural Organization (UNESCO) committee</a:t>
            </a:r>
          </a:p>
          <a:p>
            <a:pPr lvl="1"/>
            <a:endParaRPr lang="en-US" sz="600" dirty="0" smtClean="0"/>
          </a:p>
          <a:p>
            <a:pPr lvl="1"/>
            <a:r>
              <a:rPr lang="en-US" dirty="0" smtClean="0"/>
              <a:t>Addressing “Protecting and Preserving World Heritage Sites”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04800"/>
            <a:ext cx="3009900" cy="200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495800"/>
            <a:ext cx="3200400" cy="21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9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Global Knowledge &amp; Awareness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Learn about new countries &amp; cultures, the United Nations, international relations and politics, Washington DC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Skill Development</a:t>
            </a:r>
          </a:p>
          <a:p>
            <a:pPr lvl="1"/>
            <a:r>
              <a:rPr lang="en-US" dirty="0"/>
              <a:t>Research, analytical writing, critical thinking, public speaking, conflict resolution, networking, communication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Personal Growth</a:t>
            </a:r>
          </a:p>
          <a:p>
            <a:pPr lvl="1"/>
            <a:r>
              <a:rPr lang="en-US" dirty="0"/>
              <a:t>Confidence, new friends, future job contacts, great for resume, potential letter of recommendation</a:t>
            </a:r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81534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Resume builder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University admissions value MUN participation</a:t>
            </a:r>
          </a:p>
          <a:p>
            <a:pPr lvl="1"/>
            <a:r>
              <a:rPr lang="en-US" dirty="0" smtClean="0"/>
              <a:t>Potential employers value it as well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You want to learn how to make a difference!</a:t>
            </a:r>
            <a:endParaRPr lang="en-US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1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1910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Fall 2018 DC MUN Thank you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3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 Period -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8153400" cy="4343400"/>
          </a:xfrm>
        </p:spPr>
        <p:txBody>
          <a:bodyPr>
            <a:normAutofit/>
          </a:bodyPr>
          <a:lstStyle/>
          <a:p>
            <a:r>
              <a:rPr lang="en-US" dirty="0"/>
              <a:t>Research the </a:t>
            </a:r>
            <a:r>
              <a:rPr lang="en-US" dirty="0" smtClean="0"/>
              <a:t>United Nations</a:t>
            </a:r>
          </a:p>
          <a:p>
            <a:endParaRPr lang="en-US" dirty="0"/>
          </a:p>
          <a:p>
            <a:r>
              <a:rPr lang="en-US" dirty="0" smtClean="0"/>
              <a:t>Research </a:t>
            </a:r>
            <a:r>
              <a:rPr lang="en-US" dirty="0"/>
              <a:t>the </a:t>
            </a:r>
            <a:r>
              <a:rPr lang="en-US" dirty="0" smtClean="0"/>
              <a:t>Committee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Research </a:t>
            </a:r>
            <a:r>
              <a:rPr lang="en-US" dirty="0"/>
              <a:t>the Global Problem</a:t>
            </a:r>
          </a:p>
          <a:p>
            <a:endParaRPr lang="en-US" dirty="0" smtClean="0"/>
          </a:p>
          <a:p>
            <a:r>
              <a:rPr lang="en-US" dirty="0" smtClean="0"/>
              <a:t>Research the Country</a:t>
            </a:r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9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 Period -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81534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Write a position paper</a:t>
            </a:r>
          </a:p>
          <a:p>
            <a:pPr lvl="1"/>
            <a:r>
              <a:rPr lang="en-US" dirty="0" smtClean="0"/>
              <a:t>Background of the global problem</a:t>
            </a:r>
          </a:p>
          <a:p>
            <a:pPr lvl="1"/>
            <a:r>
              <a:rPr lang="en-US" dirty="0" smtClean="0"/>
              <a:t>Country’s position on previous and future solutions to the global problem</a:t>
            </a:r>
          </a:p>
          <a:p>
            <a:pPr lvl="1"/>
            <a:r>
              <a:rPr lang="en-US" dirty="0" smtClean="0"/>
              <a:t>Potential solutions to the global problem from country’s perspective</a:t>
            </a:r>
          </a:p>
          <a:p>
            <a:pPr lvl="1"/>
            <a:endParaRPr lang="en-US" sz="600" dirty="0"/>
          </a:p>
          <a:p>
            <a:r>
              <a:rPr lang="en-US" dirty="0" smtClean="0">
                <a:solidFill>
                  <a:srgbClr val="FF0000"/>
                </a:solidFill>
              </a:rPr>
              <a:t>Writing a speech</a:t>
            </a:r>
          </a:p>
          <a:p>
            <a:pPr lvl="1"/>
            <a:r>
              <a:rPr lang="en-US" dirty="0" smtClean="0"/>
              <a:t>States the importance of addressing the global problem</a:t>
            </a:r>
          </a:p>
          <a:p>
            <a:pPr lvl="1"/>
            <a:r>
              <a:rPr lang="en-US" dirty="0" smtClean="0"/>
              <a:t>Explains why it is important</a:t>
            </a:r>
          </a:p>
          <a:p>
            <a:pPr lvl="1"/>
            <a:r>
              <a:rPr lang="en-US" dirty="0" smtClean="0"/>
              <a:t>Proposes a potential solution to the problem</a:t>
            </a:r>
          </a:p>
          <a:p>
            <a:pPr lvl="1"/>
            <a:endParaRPr lang="en-US" dirty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8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 Period –                              Learning the Conference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3058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Conference in 60 seconds</a:t>
            </a:r>
          </a:p>
          <a:p>
            <a:pPr lvl="1"/>
            <a:r>
              <a:rPr lang="en-US" dirty="0" smtClean="0"/>
              <a:t>Opening ceremonies</a:t>
            </a:r>
          </a:p>
          <a:p>
            <a:pPr lvl="1"/>
            <a:r>
              <a:rPr lang="en-US" dirty="0" smtClean="0"/>
              <a:t>Begin committee meeting</a:t>
            </a:r>
          </a:p>
          <a:p>
            <a:pPr lvl="1"/>
            <a:r>
              <a:rPr lang="en-US" dirty="0" smtClean="0"/>
              <a:t>Informal session – Breakout to discuss problem with other delegates</a:t>
            </a:r>
          </a:p>
          <a:p>
            <a:pPr lvl="1"/>
            <a:r>
              <a:rPr lang="en-US" dirty="0" smtClean="0"/>
              <a:t>Formal session – Speeches, Motions, Moderated Caucus</a:t>
            </a:r>
          </a:p>
          <a:p>
            <a:pPr lvl="1"/>
            <a:r>
              <a:rPr lang="en-US" dirty="0" smtClean="0"/>
              <a:t>Form groups of delegates</a:t>
            </a:r>
          </a:p>
          <a:p>
            <a:pPr lvl="1"/>
            <a:r>
              <a:rPr lang="en-US" dirty="0" smtClean="0"/>
              <a:t>Create working papers</a:t>
            </a:r>
          </a:p>
          <a:p>
            <a:pPr lvl="1"/>
            <a:r>
              <a:rPr lang="en-US" dirty="0" smtClean="0"/>
              <a:t>Submit/revise working papers</a:t>
            </a:r>
          </a:p>
          <a:p>
            <a:pPr lvl="1"/>
            <a:r>
              <a:rPr lang="en-US" dirty="0" smtClean="0"/>
              <a:t>Working papers become draft resolutions</a:t>
            </a:r>
          </a:p>
          <a:p>
            <a:pPr lvl="1"/>
            <a:r>
              <a:rPr lang="en-US" dirty="0" smtClean="0"/>
              <a:t>Vote on draft resolutions</a:t>
            </a:r>
          </a:p>
          <a:p>
            <a:pPr lvl="1"/>
            <a:r>
              <a:rPr lang="en-US" dirty="0" smtClean="0"/>
              <a:t>Closing Ceremonies and Awards</a:t>
            </a:r>
          </a:p>
          <a:p>
            <a:pPr lvl="1"/>
            <a:endParaRPr lang="en-US" sz="600" dirty="0"/>
          </a:p>
          <a:p>
            <a:endParaRPr lang="en-US" dirty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1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68805"/>
            <a:ext cx="8153400" cy="486059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 was it created</a:t>
            </a:r>
            <a:r>
              <a:rPr lang="en-US" dirty="0" smtClean="0"/>
              <a:t>?</a:t>
            </a:r>
          </a:p>
          <a:p>
            <a:pPr lvl="1"/>
            <a:r>
              <a:rPr lang="en-US" sz="2500" dirty="0" smtClean="0"/>
              <a:t>To preserve and promote peace in the post-WW II era</a:t>
            </a:r>
            <a:endParaRPr lang="en-US" sz="2500" dirty="0" smtClean="0"/>
          </a:p>
          <a:p>
            <a:endParaRPr lang="en-US" dirty="0" smtClean="0"/>
          </a:p>
          <a:p>
            <a:r>
              <a:rPr lang="en-US" dirty="0" smtClean="0"/>
              <a:t>What is it</a:t>
            </a:r>
            <a:r>
              <a:rPr lang="en-US" dirty="0" smtClean="0"/>
              <a:t>?</a:t>
            </a:r>
          </a:p>
          <a:p>
            <a:pPr lvl="1"/>
            <a:r>
              <a:rPr lang="en-US" sz="2500" dirty="0" smtClean="0"/>
              <a:t>Intergovernmental organization comprised of member states</a:t>
            </a:r>
            <a:endParaRPr lang="en-US" sz="2500" dirty="0" smtClean="0"/>
          </a:p>
          <a:p>
            <a:endParaRPr lang="en-US" dirty="0" smtClean="0"/>
          </a:p>
          <a:p>
            <a:r>
              <a:rPr lang="en-US" dirty="0" smtClean="0"/>
              <a:t>What is its mandate</a:t>
            </a:r>
            <a:r>
              <a:rPr lang="en-US" dirty="0" smtClean="0"/>
              <a:t>?</a:t>
            </a:r>
          </a:p>
          <a:p>
            <a:pPr lvl="1"/>
            <a:r>
              <a:rPr lang="en-US" sz="2500" dirty="0"/>
              <a:t>M</a:t>
            </a:r>
            <a:r>
              <a:rPr lang="en-US" sz="2500" dirty="0" smtClean="0"/>
              <a:t>aintaining </a:t>
            </a:r>
            <a:r>
              <a:rPr lang="en-US" sz="2500" dirty="0"/>
              <a:t>international peace and </a:t>
            </a:r>
            <a:r>
              <a:rPr lang="en-US" sz="2500" dirty="0" smtClean="0"/>
              <a:t>security</a:t>
            </a:r>
            <a:endParaRPr lang="en-US" sz="2500" dirty="0"/>
          </a:p>
          <a:p>
            <a:pPr lvl="1"/>
            <a:r>
              <a:rPr lang="en-US" sz="2500" dirty="0" smtClean="0"/>
              <a:t>Protecting </a:t>
            </a:r>
            <a:r>
              <a:rPr lang="en-US" sz="2500" dirty="0"/>
              <a:t>human </a:t>
            </a:r>
            <a:r>
              <a:rPr lang="en-US" sz="2500" dirty="0" smtClean="0"/>
              <a:t>rights</a:t>
            </a:r>
            <a:endParaRPr lang="en-US" sz="2500" dirty="0"/>
          </a:p>
          <a:p>
            <a:pPr lvl="1"/>
            <a:r>
              <a:rPr lang="en-US" sz="2500" dirty="0" smtClean="0"/>
              <a:t>Delivering </a:t>
            </a:r>
            <a:r>
              <a:rPr lang="en-US" sz="2500" dirty="0"/>
              <a:t>humanitarian </a:t>
            </a:r>
            <a:r>
              <a:rPr lang="en-US" sz="2500" dirty="0" smtClean="0"/>
              <a:t>aid</a:t>
            </a:r>
            <a:endParaRPr lang="en-US" sz="2500" dirty="0"/>
          </a:p>
          <a:p>
            <a:pPr lvl="1"/>
            <a:r>
              <a:rPr lang="en-US" sz="2500" dirty="0" smtClean="0"/>
              <a:t>Promoting</a:t>
            </a:r>
            <a:r>
              <a:rPr lang="en-US" sz="2500" dirty="0"/>
              <a:t> sustainable </a:t>
            </a:r>
            <a:r>
              <a:rPr lang="en-US" sz="2500" dirty="0" smtClean="0"/>
              <a:t>development</a:t>
            </a:r>
            <a:endParaRPr lang="en-US" sz="2500" dirty="0"/>
          </a:p>
          <a:p>
            <a:pPr lvl="1"/>
            <a:r>
              <a:rPr lang="en-US" sz="2500" dirty="0" smtClean="0"/>
              <a:t>Upholding </a:t>
            </a:r>
            <a:r>
              <a:rPr lang="en-US" sz="2500" dirty="0"/>
              <a:t>international </a:t>
            </a:r>
            <a:r>
              <a:rPr lang="en-US" sz="2500" dirty="0" smtClean="0"/>
              <a:t>law</a:t>
            </a:r>
            <a:endParaRPr lang="en-US" sz="25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1"/>
            <a:ext cx="81534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it composed of?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Primary Organs</a:t>
            </a:r>
          </a:p>
          <a:p>
            <a:pPr lvl="2"/>
            <a:r>
              <a:rPr lang="en-US" dirty="0" smtClean="0"/>
              <a:t>Security Council</a:t>
            </a:r>
          </a:p>
          <a:p>
            <a:pPr lvl="2"/>
            <a:r>
              <a:rPr lang="en-US" dirty="0" smtClean="0"/>
              <a:t>General Assembly</a:t>
            </a:r>
          </a:p>
          <a:p>
            <a:pPr lvl="2"/>
            <a:r>
              <a:rPr lang="en-US" dirty="0" smtClean="0"/>
              <a:t>Economic and Social </a:t>
            </a:r>
            <a:r>
              <a:rPr lang="en-US" dirty="0" smtClean="0"/>
              <a:t>Council</a:t>
            </a:r>
          </a:p>
          <a:p>
            <a:pPr lvl="2"/>
            <a:r>
              <a:rPr lang="en-US" dirty="0" smtClean="0"/>
              <a:t>Trusteeship Council</a:t>
            </a:r>
          </a:p>
          <a:p>
            <a:pPr lvl="2"/>
            <a:r>
              <a:rPr lang="en-US" dirty="0" smtClean="0"/>
              <a:t>International Court of Justice</a:t>
            </a:r>
          </a:p>
          <a:p>
            <a:pPr lvl="2"/>
            <a:r>
              <a:rPr lang="en-US" dirty="0" smtClean="0"/>
              <a:t>General Secretariat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Related Organizations</a:t>
            </a:r>
          </a:p>
          <a:p>
            <a:pPr lvl="2"/>
            <a:r>
              <a:rPr lang="en-US" dirty="0" smtClean="0"/>
              <a:t>UNHCR</a:t>
            </a:r>
          </a:p>
          <a:p>
            <a:pPr lvl="2"/>
            <a:r>
              <a:rPr lang="en-US" dirty="0" smtClean="0"/>
              <a:t>IOM</a:t>
            </a:r>
          </a:p>
          <a:p>
            <a:pPr lvl="2"/>
            <a:r>
              <a:rPr lang="en-US" dirty="0" smtClean="0"/>
              <a:t>UNESCO</a:t>
            </a:r>
          </a:p>
          <a:p>
            <a:pPr lvl="2"/>
            <a:r>
              <a:rPr lang="en-US" dirty="0" smtClean="0"/>
              <a:t>WTO</a:t>
            </a:r>
            <a:endParaRPr lang="en-US" dirty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1"/>
            <a:ext cx="8153400" cy="4571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 does the UN matter?</a:t>
            </a:r>
          </a:p>
          <a:p>
            <a:pPr lvl="1"/>
            <a:r>
              <a:rPr lang="en-US" dirty="0" smtClean="0"/>
              <a:t>Primary mode of multilateral diplomacy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Most </a:t>
            </a:r>
            <a:r>
              <a:rPr lang="en-US" dirty="0" smtClean="0"/>
              <a:t>significant </a:t>
            </a:r>
            <a:r>
              <a:rPr lang="en-US" dirty="0" smtClean="0"/>
              <a:t>problems are systematic and not confined to a specific region or set of countries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Problems are hard to solve if some </a:t>
            </a:r>
            <a:r>
              <a:rPr lang="en-US" smtClean="0"/>
              <a:t>players shirk</a:t>
            </a:r>
            <a:endParaRPr lang="en-US" dirty="0" smtClean="0"/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Has done a lot of good:</a:t>
            </a:r>
          </a:p>
          <a:p>
            <a:pPr lvl="2"/>
            <a:r>
              <a:rPr lang="en-US" dirty="0" smtClean="0"/>
              <a:t> Peacekeeping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lleviating poverty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ddressing health concerns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roviding a mechanism/forum to address climate change</a:t>
            </a:r>
            <a:endParaRPr lang="en-US" dirty="0" smtClean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199"/>
            <a:ext cx="8153400" cy="4860595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Introductions – me, you</a:t>
            </a:r>
          </a:p>
          <a:p>
            <a:r>
              <a:rPr lang="en-US" dirty="0" smtClean="0"/>
              <a:t>Reflections about MUN</a:t>
            </a:r>
          </a:p>
          <a:p>
            <a:r>
              <a:rPr lang="en-US" dirty="0" smtClean="0"/>
              <a:t>What is MUN?</a:t>
            </a:r>
          </a:p>
          <a:p>
            <a:r>
              <a:rPr lang="en-US" dirty="0" smtClean="0"/>
              <a:t>Why MUN?</a:t>
            </a:r>
          </a:p>
          <a:p>
            <a:r>
              <a:rPr lang="en-US" dirty="0" smtClean="0"/>
              <a:t>Parts of MUN</a:t>
            </a:r>
          </a:p>
          <a:p>
            <a:r>
              <a:rPr lang="en-US" dirty="0" smtClean="0"/>
              <a:t>The United Nations – purpose, role, mandates, parts</a:t>
            </a:r>
            <a:endParaRPr lang="en-US" dirty="0"/>
          </a:p>
          <a:p>
            <a:r>
              <a:rPr lang="en-US" dirty="0" smtClean="0"/>
              <a:t>Creating a research plan</a:t>
            </a:r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6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Research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1205"/>
            <a:ext cx="8153400" cy="486059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want to know the answers to 5 basic questions:</a:t>
            </a:r>
          </a:p>
          <a:p>
            <a:pPr lvl="1"/>
            <a:r>
              <a:rPr lang="en-US" dirty="0" smtClean="0"/>
              <a:t>What is the topic/problem?</a:t>
            </a:r>
          </a:p>
          <a:p>
            <a:pPr lvl="1"/>
            <a:endParaRPr lang="en-US" sz="600" dirty="0" smtClean="0"/>
          </a:p>
          <a:p>
            <a:pPr lvl="1"/>
            <a:r>
              <a:rPr lang="en-US" dirty="0" smtClean="0"/>
              <a:t>How has it been addressed in the past?</a:t>
            </a:r>
          </a:p>
          <a:p>
            <a:pPr lvl="1"/>
            <a:endParaRPr lang="en-US" sz="600" dirty="0" smtClean="0"/>
          </a:p>
          <a:p>
            <a:pPr lvl="1"/>
            <a:r>
              <a:rPr lang="en-US" dirty="0" smtClean="0"/>
              <a:t>What is your country’s stance on this problem and its potential solutions?</a:t>
            </a:r>
          </a:p>
          <a:p>
            <a:pPr lvl="1"/>
            <a:endParaRPr lang="en-US" sz="600" dirty="0" smtClean="0"/>
          </a:p>
          <a:p>
            <a:pPr lvl="1"/>
            <a:r>
              <a:rPr lang="en-US" dirty="0" smtClean="0"/>
              <a:t>What types of solutions are you able to mandate or propose as a member of your UN committee </a:t>
            </a:r>
          </a:p>
          <a:p>
            <a:pPr lvl="1"/>
            <a:endParaRPr lang="en-US" sz="600" dirty="0" smtClean="0"/>
          </a:p>
          <a:p>
            <a:pPr lvl="1"/>
            <a:r>
              <a:rPr lang="en-US" dirty="0" smtClean="0"/>
              <a:t>What are some potential solutions to the problem?</a:t>
            </a:r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5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199"/>
            <a:ext cx="8153400" cy="486059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Background guide from ItalyMUN</a:t>
            </a:r>
          </a:p>
          <a:p>
            <a:endParaRPr lang="en-US" sz="600" dirty="0"/>
          </a:p>
          <a:p>
            <a:r>
              <a:rPr lang="en-US" dirty="0" smtClean="0">
                <a:solidFill>
                  <a:srgbClr val="FF0000"/>
                </a:solidFill>
              </a:rPr>
              <a:t>Research handout from UNH Librarian Joe </a:t>
            </a:r>
            <a:r>
              <a:rPr lang="en-US" dirty="0" err="1" smtClean="0">
                <a:solidFill>
                  <a:srgbClr val="FF0000"/>
                </a:solidFill>
              </a:rPr>
              <a:t>Scollo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sz="6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Targeted Google searches</a:t>
            </a:r>
          </a:p>
          <a:p>
            <a:pPr lvl="1"/>
            <a:r>
              <a:rPr lang="en-US" dirty="0" smtClean="0"/>
              <a:t>Focusing on UN documents</a:t>
            </a:r>
          </a:p>
          <a:p>
            <a:pPr lvl="1"/>
            <a:r>
              <a:rPr lang="en-US" dirty="0" smtClean="0"/>
              <a:t>Follow up citations within documents</a:t>
            </a:r>
          </a:p>
          <a:p>
            <a:endParaRPr lang="en-US" sz="6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Create a document listing the 5 questions and all information relevant that answers them</a:t>
            </a:r>
          </a:p>
          <a:p>
            <a:endParaRPr lang="en-US" dirty="0" smtClean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5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199"/>
            <a:ext cx="8382000" cy="486059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Dr. Chris Haynes</a:t>
            </a:r>
          </a:p>
          <a:p>
            <a:pPr lvl="1"/>
            <a:r>
              <a:rPr lang="en-US" dirty="0" smtClean="0"/>
              <a:t>Assistant Professor of Political Science at the University of New Haven</a:t>
            </a:r>
          </a:p>
          <a:p>
            <a:pPr lvl="1"/>
            <a:r>
              <a:rPr lang="en-US" dirty="0" smtClean="0"/>
              <a:t>Director of Model United Nations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Personal Background</a:t>
            </a:r>
          </a:p>
          <a:p>
            <a:pPr lvl="1"/>
            <a:r>
              <a:rPr lang="en-US" dirty="0" smtClean="0"/>
              <a:t>Grew up in Hawaii</a:t>
            </a:r>
          </a:p>
          <a:p>
            <a:pPr lvl="1"/>
            <a:r>
              <a:rPr lang="en-US" dirty="0" smtClean="0"/>
              <a:t>Ethnicity - Japanese, German, Scottish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Educational Background</a:t>
            </a:r>
          </a:p>
          <a:p>
            <a:pPr lvl="1"/>
            <a:r>
              <a:rPr lang="en-US" dirty="0" smtClean="0"/>
              <a:t>BA in Political Science, MBA from Texas Christian University</a:t>
            </a:r>
          </a:p>
          <a:p>
            <a:pPr lvl="1"/>
            <a:r>
              <a:rPr lang="en-US" dirty="0" smtClean="0"/>
              <a:t>PHD in Political Science from University of California Riverside</a:t>
            </a:r>
          </a:p>
          <a:p>
            <a:pPr lvl="1"/>
            <a:r>
              <a:rPr lang="en-US" dirty="0" smtClean="0"/>
              <a:t>Fellow at the Center for Comparative Immigration Studies</a:t>
            </a:r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743200"/>
            <a:ext cx="8382000" cy="40985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Media framing and public opinion on immigration</a:t>
            </a:r>
          </a:p>
          <a:p>
            <a:pPr lvl="2"/>
            <a:r>
              <a:rPr lang="en-US" i="1" dirty="0" smtClean="0"/>
              <a:t>Framing Immigrants: News Coverage, Public Opinion, &amp; Policy </a:t>
            </a:r>
            <a:r>
              <a:rPr lang="en-US" dirty="0" smtClean="0"/>
              <a:t>(2016)</a:t>
            </a:r>
          </a:p>
          <a:p>
            <a:pPr lvl="2"/>
            <a:r>
              <a:rPr lang="en-US" i="1" dirty="0" smtClean="0"/>
              <a:t>Illegal, Undocumented, or Unauthorized: Equivalency Frames, Issues Frames, and Public Opinion on Immigration </a:t>
            </a:r>
            <a:r>
              <a:rPr lang="en-US" dirty="0" smtClean="0"/>
              <a:t>(2013)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Social media effects</a:t>
            </a:r>
          </a:p>
          <a:p>
            <a:pPr lvl="2"/>
            <a:r>
              <a:rPr lang="en-US" i="1" dirty="0" smtClean="0"/>
              <a:t>The Twitter Effect </a:t>
            </a:r>
            <a:r>
              <a:rPr lang="en-US" dirty="0" smtClean="0"/>
              <a:t>(2017)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Presidential coat tails</a:t>
            </a:r>
          </a:p>
          <a:p>
            <a:pPr lvl="2"/>
            <a:r>
              <a:rPr lang="en-US" dirty="0"/>
              <a:t>Is Loyalty is a Powerful Thing? Republican Senate </a:t>
            </a:r>
            <a:r>
              <a:rPr lang="en-US" dirty="0" smtClean="0"/>
              <a:t>Campaign Strategy </a:t>
            </a:r>
            <a:r>
              <a:rPr lang="en-US" dirty="0"/>
              <a:t>and Trump Coattails in the 2016 </a:t>
            </a:r>
            <a:r>
              <a:rPr lang="en-US" dirty="0" smtClean="0"/>
              <a:t>Election (forthcoming in 2019)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8600"/>
            <a:ext cx="3792220" cy="264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057401"/>
            <a:ext cx="8534400" cy="4800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Model United Nations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Co-Director of MUN at UC-Riverside (2009-2011)</a:t>
            </a:r>
          </a:p>
          <a:p>
            <a:pPr lvl="2"/>
            <a:r>
              <a:rPr lang="en-US" dirty="0"/>
              <a:t>Attended </a:t>
            </a:r>
            <a:r>
              <a:rPr lang="en-US" dirty="0" smtClean="0"/>
              <a:t>annual NMUN conferences </a:t>
            </a:r>
            <a:r>
              <a:rPr lang="en-US" dirty="0"/>
              <a:t>in New York </a:t>
            </a:r>
            <a:r>
              <a:rPr lang="en-US" dirty="0" smtClean="0"/>
              <a:t>&amp; Washington </a:t>
            </a:r>
            <a:r>
              <a:rPr lang="en-US" dirty="0"/>
              <a:t>D.C.</a:t>
            </a:r>
          </a:p>
          <a:p>
            <a:pPr lvl="2"/>
            <a:r>
              <a:rPr lang="en-US" dirty="0" smtClean="0"/>
              <a:t>Program won multiple Outstanding Delegation, Outstanding Delegate, and Position Paper awards</a:t>
            </a:r>
          </a:p>
          <a:p>
            <a:pPr lvl="2"/>
            <a:endParaRPr lang="en-US" sz="16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Director of MUN at UNH (2014-present)</a:t>
            </a:r>
          </a:p>
          <a:p>
            <a:pPr lvl="2"/>
            <a:r>
              <a:rPr lang="en-US" dirty="0" smtClean="0"/>
              <a:t>Created the MUN course in 2015</a:t>
            </a:r>
          </a:p>
          <a:p>
            <a:pPr lvl="2"/>
            <a:r>
              <a:rPr lang="en-US" dirty="0" smtClean="0"/>
              <a:t>Attended </a:t>
            </a:r>
            <a:r>
              <a:rPr lang="en-US" dirty="0"/>
              <a:t>annual </a:t>
            </a:r>
            <a:r>
              <a:rPr lang="en-US" dirty="0" smtClean="0"/>
              <a:t>NMUN conferences </a:t>
            </a:r>
            <a:r>
              <a:rPr lang="en-US" dirty="0"/>
              <a:t>in </a:t>
            </a:r>
            <a:r>
              <a:rPr lang="en-US" dirty="0" smtClean="0"/>
              <a:t>Japan, Canada, China, New York, </a:t>
            </a:r>
            <a:r>
              <a:rPr lang="en-US" dirty="0"/>
              <a:t>and Washington D.C.</a:t>
            </a:r>
          </a:p>
          <a:p>
            <a:pPr lvl="2"/>
            <a:r>
              <a:rPr lang="en-US" dirty="0"/>
              <a:t>Program won multiple Outstanding Delegation, Outstanding Delegate, and Position Paper </a:t>
            </a:r>
            <a:r>
              <a:rPr lang="en-US" dirty="0" smtClean="0"/>
              <a:t>awards</a:t>
            </a:r>
          </a:p>
          <a:p>
            <a:pPr lvl="2"/>
            <a:r>
              <a:rPr lang="en-US" dirty="0" smtClean="0"/>
              <a:t>Successfully ran 2 ChargerMUN high school MUN conferences</a:t>
            </a:r>
          </a:p>
          <a:p>
            <a:pPr lvl="2"/>
            <a:r>
              <a:rPr lang="en-US" dirty="0" smtClean="0"/>
              <a:t>Created high school Global Ambassadors program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00" y="152400"/>
            <a:ext cx="2717800" cy="20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133600"/>
            <a:ext cx="8153400" cy="4860595"/>
          </a:xfrm>
        </p:spPr>
        <p:txBody>
          <a:bodyPr>
            <a:normAutofit/>
          </a:bodyPr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Year/Grade</a:t>
            </a:r>
          </a:p>
          <a:p>
            <a:r>
              <a:rPr lang="en-US" dirty="0" smtClean="0"/>
              <a:t>High School</a:t>
            </a:r>
          </a:p>
          <a:p>
            <a:r>
              <a:rPr lang="en-US" dirty="0" smtClean="0"/>
              <a:t>What interested you about Model United Nations?</a:t>
            </a:r>
          </a:p>
          <a:p>
            <a:r>
              <a:rPr lang="en-US" dirty="0" smtClean="0"/>
              <a:t>Something unique about you</a:t>
            </a:r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About MUN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199"/>
            <a:ext cx="8153400" cy="4860595"/>
          </a:xfrm>
        </p:spPr>
        <p:txBody>
          <a:bodyPr>
            <a:normAutofit/>
          </a:bodyPr>
          <a:lstStyle/>
          <a:p>
            <a:r>
              <a:rPr lang="en-US" dirty="0" smtClean="0"/>
              <a:t>What is your past experience with MUN or simulation programs?</a:t>
            </a:r>
          </a:p>
          <a:p>
            <a:endParaRPr lang="en-US" dirty="0" smtClean="0"/>
          </a:p>
          <a:p>
            <a:r>
              <a:rPr lang="en-US" dirty="0" smtClean="0"/>
              <a:t>What would you like to attain from participation in MUN?</a:t>
            </a:r>
          </a:p>
          <a:p>
            <a:endParaRPr lang="en-US" dirty="0" smtClean="0"/>
          </a:p>
          <a:p>
            <a:r>
              <a:rPr lang="en-US" dirty="0" smtClean="0"/>
              <a:t>What are some of your fears or challenges?</a:t>
            </a:r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64071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africanbrains.net/wp-content/uploads/2013/01/Liberian-Fl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3" y="4329401"/>
            <a:ext cx="2362200" cy="257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19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 United Nations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imulation that focuses on addressing international problems via multilateral diplomacy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Students are assigned a country to represent, a UN committee within which to work, &amp; a particular global problem to address</a:t>
            </a:r>
          </a:p>
          <a:p>
            <a:pPr lvl="1"/>
            <a:endParaRPr lang="en-US" sz="700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one in the context of a preparation period and a conference</a:t>
            </a:r>
          </a:p>
          <a:p>
            <a:endParaRPr lang="en-US" dirty="0" smtClean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 descr="https://upload.wikimedia.org/wikipedia/commons/thumb/b/b1/Flag-Map_of_Sweden.svg/2000px-Flag-Map_of_Swede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29" y="4486996"/>
            <a:ext cx="1142999" cy="226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19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– Student 1</a:t>
            </a:r>
          </a:p>
          <a:p>
            <a:pPr lvl="1"/>
            <a:r>
              <a:rPr lang="en-US" dirty="0" smtClean="0"/>
              <a:t>Represents France</a:t>
            </a:r>
          </a:p>
          <a:p>
            <a:pPr lvl="1"/>
            <a:r>
              <a:rPr lang="en-US" dirty="0" smtClean="0"/>
              <a:t>Assigned to the Security Council committee</a:t>
            </a:r>
          </a:p>
          <a:p>
            <a:pPr lvl="1"/>
            <a:r>
              <a:rPr lang="en-US" dirty="0" smtClean="0"/>
              <a:t>Addressing “Migration into Europe from Libya”</a:t>
            </a:r>
          </a:p>
          <a:p>
            <a:endParaRPr lang="en-US" dirty="0" smtClean="0"/>
          </a:p>
        </p:txBody>
      </p:sp>
      <p:sp>
        <p:nvSpPr>
          <p:cNvPr id="4" name="AutoShape 4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NcAAADqCAMAAAAGRyD0AAAB4FBMVEX////OESYAOKgAAADLAAD77+9AWrMANKckYsHMACf/zwDKACgAOasAXgClpaX/1QD4+PgATwChoaHx8fHp6ekAUwDQ0NAASgAcYMTf39/EAADd3d26urrl5eUAWQDS0tKYmJiQkJCysrLOABhccJsARgDOABHAAADFxcXtqhSGhoYAPwAAUby0AADSBCGTk5Pebh4AV751dXUALahRUVHwsxEAAHkAAG9cXFzzvg/kiRoAKKWlAADnlRjhexw5OTmFAACdZ2rroBb1xA1vc4UAAFkANgDbYh8AaADR29EfHx//3ADSMCQAAIvLiY3ax8iPqI+GISl7MTYjIyPigRuAlYBYgViywLKesJ6nsKfX39e8Mz29UVh1lnUkZyTKm57SsrRdc11Da0PbzMw4cDi8JzM2YTa8QkoyXqjGpzqqllfa4vLnjACUq9vYRwC1xeaZi2Gzlz0AEwDWRSKVjHA/TT85YTnHf4N3ltPfthdNeckbUhonTCdKYkpRflHIgIXDZ20AIQBPVnIADVgIIFs9SXgAH4wALo8AIW1WXHYhNHEAFXl2eo4KJmxMVn4AAF6ATVCYgoOEABKNVFiDY2R7HSRfAACeenxSJCeZiIlzAABNZ5pncGeLpNhPe8knQSeCAl+UAAATQElEQVR4nN1di1/b1tmWK29GyBay5Qu25ZtcbNmAMRgbbIOhhMZNQgJJuIVAcBooaZtLN9aSJVvD0pY1aZquyfbl69Zs/+p3zpEM5i6LoyN/e36/gkNl+zx63/NezzmiqDMjGH0L8IEC+PvNmzfXrl29+vq1fPYPNwm8+Ha8NxGPZ46AJdP7d7PHpwtB15vxQDxjOR7xcdHsQTYJXvz59UjiJE4ImeTfBLOHqh3+UwXVwGzcZfZwNYCPSD9fG9cgqAYErgXNHvZJcMuut1ehkWiGkyKykV/MHvzRAEJ6Mz4S0EFJRaLVTH5Idn2gT0gHRNb79xaxH/yZhbQf8XHObEoQ/zNydiEdQCvYD8mKlZKCFrAfb/CKqo7EP8wVmTBiCC0osqiZvLiEQbzALDMzsLpmjBoiZMZN08WQUWqIEDDNR0eNU0OAXr9ZvK4aqIaAl9ckWsFeI2lZ4h+YxOuXuKG8MtdM4vXaUDW0xN+aQ0tOGkrLknljDi+DxWXJmDO/fjbUyAMkTfFfXmONIcBIzAxeRmshwD958rQM10IgL458gGi8FgIkyTswAlpohqH/xXgttJgQcEQMzU/2EB8gy+sfJLQQESOaW6aJaCECydzSS0gLIcbJ0eLHSWkh5EXONXNGlEKPQy+5+SWRm13/vbzib4lVEYnyyvzvOKlavRggyMvyOjNCyNST5UVucYdMltc/b5ChZXi55iB6CU0wL2FeCUJ6GCGRUjZgmAwt4rxGomT6DwZX5Q+jl0x6SZxX/G9EeBnbzDsCI2RCKSKlqH28yMS+BneHDiNAZs2lsU3KI5Ak0rckPr0I1TgMXLJxDEaI+C+DVg4djySZOGqcMK0Mmdoo6WgehBtE3PLPpK08oXCDSCNlH8ZJhBt+4lY+SWRZrIu0lc+8JkGLvJVPREnQ4klbeUu8jwQvwjU2iF6JAK+3xK185qqbAC+SLSKVF4neOemSDQSJMpux617N42Xk8utjkCEQRRm2C+AkXleN50W081XnRaB4+AF5NbQkCISH41YTYPyKANn/GxNg/OJKU/bhuo0vHprCSzJcDYMRo7/hKBh/M83ZDj6sKezluAHdcjVpm3ssIoZcLi59krakQWao1x8IZp24EAm5IKc+6ljJReEPvbddNGHRdyO8MSntcrkpPyUfEJ0fuQIhre9zW2K3NOVKi1GZ49JyJKiIj5MjqqSEtK46vs7bYQxC3oh3YLiPT0dFea8AIolU80pFoswA4ZfSgxdphOvDMfEkcygdLN1HXH0xV1+fGGyipi+7CLRDxWFAZzjNid5IRBa59CD450DT7S8hGIw2cblkcN8wAkgNiAeq1m4J/DUdavaz/M2YA8nIOSZfp4ePuXHiGD3YrLKEmiHGG9aLCo7R6RP6C/5herjJ9kNz9jttjC4O0AN7w3ZP11afAqzW7uz90T9GN+d5m/RLfg6/IwvSdN3V8rVt1vrAGn+QT92LJ6yB9a3p+lUiPdaMyJoepozb4nN0Xb3vbCcT8c32SnEzW2UZC5NnLHFrcku1Gvwg3YS2NH/7MQfAA7QaeU7ftMIyOZNimVS1mKowmyUGljji1mU1kojR2u8pH21yHH688hqmFVPnXrYqZSEmxbApKC+mUmWUv1QC20ogIdLaR+uONWkLRJzmfphWIorVwNSlLKvyqk5k86MlNsUgXkw1VXzQq8wzbxPEKKnJlgWHL7QfUGktWxlmIpuCxJhsvpSJT01NZbL5PCTGnmPZImN9ii6Uae0Tp1nFErFFVC4azRxh/V5+lk2lZs+h6RRgl7e3trY3egOJOOQ5kS9W2ax1Wfly7cbjYOxyKnDVviI0iv3cvfEJMJ1Km4wlY+19Or07HHcNGEgLsCPsVL44Fb+J9CRGax2u1CwvNyaTSKOZ6u6dYvIsUyllLdaN6YPX1NYTlqlUhyUFSN9Efxkc0/jx0aYHJGJZYjZ8Hf7k2Uy+WpplR6uJ9UOsIGrJqSn2XJZhUnGkirzGyEPW0emUmo6wD8NLow/ZiFvYiUo2Pxu4csyFPLAqRXaqWM0ntuC/RW2aGNGTP2No0ytauGoFNo8tjTJJJCzB7fWHBHXc/JJ66aq1CowjW6pa0UVj2tbU64n4zl5flmj40x/YPDfFMJtTSXh3Q8KNubkbc3VDtuiYUS+uBYCi5osWSy+0HX5ak0XWFclG9bypEYqHvVmZYPPVbAnSEqTg4u3uLl/Xk7kFyIyfCftmqAsL8LpaAKgiwzBxpInDg1q+wRReIhJX7cHoZrFSygfuULzbe/v2ky6Pz/nxnBreLy3OrKysrVGQ5Kp1lGU2K9kAnJR+Wsv81jVE/ozR1Bh6P5vPjlZns4lVkK3Ic0/Oe5we3/k/N+i42+PwzLgvXAAhyYNUR2Uim9nee/cpcOuLZPXV61SE0B2vWdnZDmZiEzgmb2Tuic/jdHaDET981Nbf//jRQwrq4i3fyoxnHrxKgkARRPhW+EZF2qdBZ6oonyHuiCLftTFaZS3F0UCQCt4AtJxhz1ci9bC/v7PzbltbZ38nZLayGHY41ih4E6rAfTNxFCjSWjyo3vCB10/sehT8CFmZ2WKJhaolzXV3QR0Uqcf9bYDTFy87wa/+f4OrAC3HLQFYxvUJdjafrybh+4e1lFq8UZ2jE/S2ZwRkqVcTDMPOVqxAXNKTbqfP96VAtUE+bT3nPoX02vofg2tvhR3z8yB4qCVKFZZNIR8mGamI4Dt1BlQyGtbGvXyWrWRvQnGdB+L6k0D9G9HqvNvR3tOGiD0C16145pZgUJTMsxWm8gAqopvWEiU1HdHXoVcTY9AB8cnsZjY/EV+l+Btf+nyebheYWwqbLzo6JhHDtp7PqZWZla+/9oAhbpcqRUvKsg4/gdYSGOi97bCLEdFTehuE92O6MpuqMgwwcCHxfLfH9x+K6lTQU2zv+LRHeQ00cQXMMCfQ+OlEqcqwTECof8JpOEvtLBjUYXbQ3V6dYKtZEB2CEPXXT7p9vl+pz3v+9T7EZEd7e7vy8l9AYIseh8MD3iBYmexoasJ6B7xOa4kRz5ZPeWNNWw9UMHx6L3WuOBHfhhXyLl/Yl6be9d/946UOAECrHf6+9Glb/0M4wRzzKysUNZLPgmAyUQNv5q5rGdnZ8imx2axFQF55OwOUyhIH6YnwpLvLA2w8sBo9nyFSCjr+0NPWCSzHhTXfIrQTG9CBMTA60eiZz5gAR6PNGZ4QyqA2SkyWGYWj9M51d3edD1KPoaEYqBPraH8fmBHAS7h1a+3CBaAU25V8KpVPQIPo1cQr2jyX/XBFm8lO/TTU3JspNs+moFbJc06n53wE8Wrrv3tO4fVH5MugvKBr9oG3bMVZVo3pNfFqusJxBMQmUs2gwis/VdwsQl6R28Apd8vUI9Upq7yQC+t8R1HzYUcYTC/q6YNiSeUV0cJLTyngEPxRzZeqepgtzZYqUA+FxW5fuIuj7qMY6mUHNBrgv7tIfMBuXHA6PPBObMUtqYlR7fLC1D3u0+qllWhhOcOy7AS0G8EbXzmdzi+BnYdEftcBDMZn8AcUXw9Pza898S3OwFwlUylOpBKwECIT5AXiCI25CwoPt6aKKSWh4kWYo5wPUY8Bk572jnN3+3veb++Aigim19K84+sFZDfWR2frdl66qOFreGy9BI2GFaUZq/emsiUWhkW8d+680+njoMA6X176rKcTpimfXroL7L5ALQC3vDLDw8ALmnkGBb4xTaUAPAVBSnOdagzyn36Q3SymZgM8VMSPnb7w7ykww/p/974S8rb1pL/o7AGzawGaQ+cCRd15MGqZqsxaoRIPa8vXcfUSJG2KOADTJ7e1OFpV1Mrb94nPCT0z9QgklW0qgLTug2BjyfeRwwPN4ZX45rlUdaoXfoLWVhguTdTmoZX0aZ2BnSBUsYjMPQmHnX8Bb77fs8cLSmvGCfIvJyq4rVsYNs+g63ltpTaM65+iWi5SDP1TZRsPis+9X3U5w13/AWrz+aMeILPO/v6ed7wACzcOj3MRVkjvoJPGJpDZ0GYOqaN56dJNSZY1iAypkTJQC7TbfOQGCDk8vj/Bv/MP7797d/9z8MK5sAIm19fBxbVFaOVRmw/dhrQms0Edycsfjenx1/6QdHrON4DGxSqL5JPQckRvgxQs7On+897ddIdvAVofAasBqah3IYOaD5o7zQd5uV0uEQZHuiIsL8dxLuGkGeBFkdSqsoMCBRC8q6vb5+zyOH272YHDAaQIaIU9cHrdVPrPyMpHaK26dICXVL8fUlSnpeS5yEnhB+qn8uoub5QpCt4b3bAwGu5eUC6ZD4fDjm6n89YKCDWoVVVcqAowoFUN9zvUoKuBjP7Crjd6vLZE0cS/om556YVqIcgL0icej9Phuw2/Ptj10UeOOWFRmQtBdQskEhevqXyojGHvSpHbR1L3kmAAd5STjl5xrAytLjC1FRlcmLv9scd5a75rgRI+dgBxhdcWuiEx974LY1qtIQUXJXIumff2cYcyqYheVVQIyH0htxuogGv//UmjAK+mnhIZ30B/DPnlxdtA69xra2veubVba/OL1BKw8QKr7vkJQL/PaypGNSAkHT3XubMt9/LKMpQavy8qVge3rG5FVbviAh+cWeSpBce8Y4HnF9SZ5q8/AgmF8uotwQC9i50PQmwUmQspE1/fs5mJ31G/zOPrCl+ghLWurjVFUWr17cWKFoaaWSd1EtxRPJ8DRdZQ4lHWewV390Rbt1R9X1LkuqT4GGF590RTZF6o67iONsO557tBZEHFqtV2hx1Prh6aycKVwO52OtSrBUYD13ofrCvYhPSuXYoqjf09YpZEcutOw7X89HZgbyt4Ev0vr3YbfxowL6WUdu/ToGKvaw3b8+PW5PKVWm16ura6tRGw7m19zCSRTXPT+Ha6iZhPBNprkF5U1s7cSTZu3czEEwmrNbH/OXCJdSRmnsZ5bqDGbFEzIvVAhKeVgEjYOOW0Y+u2er3WRUTagH1Rr1tdfi2oxKjV5AlnKiQs0+rVeGkZsYtDnSY8fVFluBU4hlkiuapcG6Q1h7saYcRuopiaAu0uR3ZfSVoPbZGOW9m68edo3BsTOEPOBKqPMra7IJuqbSetwF4gdhlgP6yWXbvPDzYbFZ6KiDEnv/F1TxahG3xSsPZ0+Sbb28ve3L5S24tOOHoM+wkjhm2tlKLqixg9duJ2W5FuYom5Zhi3ZZR3qcMVBuix49SM52iMzrgBRu5BDMVCin4J6SP3evFwT9iZEsDjoWvlpWZ4d7M7SGEsLUVUK+X2SgMXAVnD9p3pXt6hEcG97MXbN0g3YNjQXYLGb8kW980td0SWZW/Q8BOWCOzxjRA512s/jFZDBSft1zMGhJ6bJkoxog/8Mv4IjF14JY6LyoS+j/RBDm5C+kH8ZAA3mW8kf+KBDMKOE0r7eBAx4fwXzp/mg33GzjNTzklBoVMfxo2Bh2HmwRvRgZ7+3xqDflIHVBwJvs8VK9iMQG7STF4Qscu29wzAZdMen16H/J0BxGw/EY/bDmGpjJ2Wfch8WhT1PXaB2Z6bzQkiMmTHzKtsqjncxVIBL7HcM7MZqZjM4aRle2HyKV+7cF3GKbCyKWcDHok+jJpo+9FsNg3w7mDj1SJGQ4GEz4nlXppNpgHP8fkw+4dmk9mD8AIjryGz2exCxBkj2r4zm04dS4W/YrTztgKZR/adBv9PQ3actF61iN14lsMaRdlemE1IRRqf64KwF0g8M+J0PC9jjuZbxC//iDv7sg+1QtgbeoafVwsky2IBe7KcI9QBOBGhb3Dnyi0xv/gP8Rejyq2QLb/EGWkg7JBvjR4BjHG8irJZR5g3gPsGa2EDIWd6jY3HW9ZoFV7PC3gDQxVlk89md+GOn+q8zJ1f0Q+NofWezeQywK+G9IeAnTfXLX+7Y4y87DtEl78cghFdL4SCudVe/M0hBSanyxjroPthclXUKHG9VzbpCTcqsGeTKuyF/0qzYS+Yuw5AwNyhrNP6q8FP3zgNPMZ6fCOvH8ylBQSGvVeOUDZbXpwBdt5usxcwnBR9Fjz73gBaO6+GzF4W9Qp/ngzrUKYXRA0wG/YWaA89x16FsttyP5nNyj/5LXZaO5MvTRcXh70CYL9sblSogMMurpz5z9HjxVd4xWXP2VuhJP9NGacptOfKhclvygXz5YU1QbHvxOCzKHA8j+KMkLEG8i0wrxQ8x1o1bAVXrAArLVt5qDVa/67vcMYZuefe1lhA6b1swymuQiv4YggZa1soZ8Je1GPA1WvXdgj46wy8WmOZhoIXtlyunMvlCj98P1QolwuFHfAv7cppb7wR9h9aoY+s4MPvX0Yl16QLnTUnywIfkWKxF0Mak0xbYWiobMupjt32ymw2ezi65cZPlm2nq6Q99xwonvTqpVJ6zF2Okh27HnA/Fgrlk/XRXvi2fmACND+5SfNDXS3g/dJzMOPqHWd7bkeJ+utTyr6ztHvts8u2ltmpoQVulxT9AZoRe26ozy8V4IvCUEGZfY2Vwch3r1rHFmpE34+F8uVJOGy5kLscC1HCACRm++n/HZODcNf3HgdfojkkDNmAUTc/FcEOb6EF9oEageCrF/p88P8Btl/ldXAd/QY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81000"/>
            <a:ext cx="2745943" cy="181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810000"/>
            <a:ext cx="6096000" cy="289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9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9710</TotalTime>
  <Words>1008</Words>
  <Application>Microsoft Macintosh PowerPoint</Application>
  <PresentationFormat>On-screen Show (4:3)</PresentationFormat>
  <Paragraphs>228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Model United Nations italymun workshops</vt:lpstr>
      <vt:lpstr>Today’s Outline</vt:lpstr>
      <vt:lpstr>Who am I?</vt:lpstr>
      <vt:lpstr>Who am I?</vt:lpstr>
      <vt:lpstr>Who am I?</vt:lpstr>
      <vt:lpstr>Student Introductions</vt:lpstr>
      <vt:lpstr>Reflections About MUN</vt:lpstr>
      <vt:lpstr>What is MUN?</vt:lpstr>
      <vt:lpstr>What is MUN?</vt:lpstr>
      <vt:lpstr>What is MUN?</vt:lpstr>
      <vt:lpstr>Why MUN?</vt:lpstr>
      <vt:lpstr>Why MUN?</vt:lpstr>
      <vt:lpstr>MUN Video</vt:lpstr>
      <vt:lpstr>Prep Period - Research</vt:lpstr>
      <vt:lpstr>Prep Period - Writing</vt:lpstr>
      <vt:lpstr>Prep Period –                              Learning the Conference Process</vt:lpstr>
      <vt:lpstr>The United Nations</vt:lpstr>
      <vt:lpstr>The United Nations</vt:lpstr>
      <vt:lpstr>The United Nations</vt:lpstr>
      <vt:lpstr>Creating a Research Plan</vt:lpstr>
      <vt:lpstr>Research Tools</vt:lpstr>
    </vt:vector>
  </TitlesOfParts>
  <Company>COWH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RobGranoth</dc:creator>
  <cp:lastModifiedBy>Haynes, Chris</cp:lastModifiedBy>
  <cp:revision>114</cp:revision>
  <dcterms:created xsi:type="dcterms:W3CDTF">2015-10-05T14:50:49Z</dcterms:created>
  <dcterms:modified xsi:type="dcterms:W3CDTF">2019-01-08T11:44:45Z</dcterms:modified>
</cp:coreProperties>
</file>